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8" r:id="rId3"/>
    <p:sldId id="293" r:id="rId4"/>
    <p:sldId id="300" r:id="rId5"/>
    <p:sldId id="298" r:id="rId6"/>
    <p:sldId id="299" r:id="rId7"/>
    <p:sldId id="301" r:id="rId8"/>
    <p:sldId id="302" r:id="rId9"/>
    <p:sldId id="290" r:id="rId10"/>
    <p:sldId id="306" r:id="rId11"/>
    <p:sldId id="305" r:id="rId12"/>
    <p:sldId id="307" r:id="rId13"/>
    <p:sldId id="308" r:id="rId14"/>
    <p:sldId id="303" r:id="rId15"/>
    <p:sldId id="291" r:id="rId16"/>
    <p:sldId id="295" r:id="rId17"/>
    <p:sldId id="296" r:id="rId18"/>
    <p:sldId id="309" r:id="rId19"/>
    <p:sldId id="311" r:id="rId20"/>
    <p:sldId id="317" r:id="rId21"/>
    <p:sldId id="313" r:id="rId22"/>
    <p:sldId id="316" r:id="rId23"/>
    <p:sldId id="314" r:id="rId24"/>
    <p:sldId id="315" r:id="rId25"/>
    <p:sldId id="327" r:id="rId26"/>
    <p:sldId id="294" r:id="rId27"/>
    <p:sldId id="289" r:id="rId28"/>
    <p:sldId id="321" r:id="rId29"/>
    <p:sldId id="325" r:id="rId30"/>
    <p:sldId id="341" r:id="rId31"/>
    <p:sldId id="326" r:id="rId32"/>
    <p:sldId id="329" r:id="rId33"/>
    <p:sldId id="331" r:id="rId34"/>
    <p:sldId id="333" r:id="rId35"/>
    <p:sldId id="336" r:id="rId36"/>
    <p:sldId id="330" r:id="rId37"/>
    <p:sldId id="332" r:id="rId38"/>
    <p:sldId id="335" r:id="rId39"/>
    <p:sldId id="319" r:id="rId40"/>
    <p:sldId id="320" r:id="rId41"/>
    <p:sldId id="337" r:id="rId42"/>
    <p:sldId id="339" r:id="rId43"/>
    <p:sldId id="340" r:id="rId44"/>
    <p:sldId id="342" r:id="rId45"/>
    <p:sldId id="322" r:id="rId46"/>
    <p:sldId id="324" r:id="rId47"/>
    <p:sldId id="323" r:id="rId48"/>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FF00FF"/>
    <a:srgbClr val="FF66FF"/>
    <a:srgbClr val="0C0F15"/>
    <a:srgbClr val="FFF2CC"/>
    <a:srgbClr val="FFFF99"/>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2736" autoAdjust="0"/>
  </p:normalViewPr>
  <p:slideViewPr>
    <p:cSldViewPr snapToGrid="0">
      <p:cViewPr varScale="1">
        <p:scale>
          <a:sx n="99" d="100"/>
          <a:sy n="99" d="100"/>
        </p:scale>
        <p:origin x="9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FB9D0-E642-430E-ACCB-ECB573D5210F}" type="datetimeFigureOut">
              <a:rPr lang="en-US" smtClean="0"/>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21E4C-24C5-451B-BCDF-8850DEC7143D}" type="slidenum">
              <a:rPr lang="en-US" smtClean="0"/>
              <a:t>‹#›</a:t>
            </a:fld>
            <a:endParaRPr lang="en-US"/>
          </a:p>
        </p:txBody>
      </p:sp>
    </p:spTree>
    <p:extLst>
      <p:ext uri="{BB962C8B-B14F-4D97-AF65-F5344CB8AC3E}">
        <p14:creationId xmlns:p14="http://schemas.microsoft.com/office/powerpoint/2010/main" val="399288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27</a:t>
            </a:fld>
            <a:endParaRPr lang="en-US"/>
          </a:p>
        </p:txBody>
      </p:sp>
    </p:spTree>
    <p:extLst>
      <p:ext uri="{BB962C8B-B14F-4D97-AF65-F5344CB8AC3E}">
        <p14:creationId xmlns:p14="http://schemas.microsoft.com/office/powerpoint/2010/main" val="132467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A802-7B85-7EB8-C7DC-7658F8BD0278}"/>
              </a:ext>
            </a:extLst>
          </p:cNvPr>
          <p:cNvSpPr>
            <a:spLocks noGrp="1"/>
          </p:cNvSpPr>
          <p:nvPr>
            <p:ph type="ctrTitle"/>
          </p:nvPr>
        </p:nvSpPr>
        <p:spPr>
          <a:xfrm>
            <a:off x="1524000" y="1122363"/>
            <a:ext cx="9144000" cy="2387600"/>
          </a:xfrm>
        </p:spPr>
        <p:txBody>
          <a:bodyPr anchor="b"/>
          <a:lstStyle>
            <a:lvl1pPr algn="ctr">
              <a:defRPr sz="6000">
                <a:latin typeface="Impact" panose="020B080603090205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94F25B33-B22D-03B1-FA9E-A5D97E2FEFC9}"/>
              </a:ext>
            </a:extLst>
          </p:cNvPr>
          <p:cNvSpPr>
            <a:spLocks noGrp="1"/>
          </p:cNvSpPr>
          <p:nvPr>
            <p:ph type="subTitle" idx="1"/>
          </p:nvPr>
        </p:nvSpPr>
        <p:spPr>
          <a:xfrm>
            <a:off x="1524000" y="3602038"/>
            <a:ext cx="9144000" cy="1655762"/>
          </a:xfrm>
        </p:spPr>
        <p:txBody>
          <a:bodyPr/>
          <a:lstStyle>
            <a:lvl1pPr marL="0" indent="0" algn="ctr">
              <a:buNone/>
              <a:defRPr sz="2400">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C6111-FB2D-C0EE-5105-6FBE15B0DF1D}"/>
              </a:ext>
            </a:extLst>
          </p:cNvPr>
          <p:cNvSpPr>
            <a:spLocks noGrp="1"/>
          </p:cNvSpPr>
          <p:nvPr>
            <p:ph type="dt" sz="half" idx="10"/>
          </p:nvPr>
        </p:nvSpPr>
        <p:spPr/>
        <p:txBody>
          <a:bodyPr/>
          <a:lstStyle>
            <a:lvl1pPr>
              <a:defRPr>
                <a:latin typeface="Impact" panose="020B0806030902050204" pitchFamily="34" charset="0"/>
              </a:defRPr>
            </a:lvl1pPr>
          </a:lstStyle>
          <a:p>
            <a:fld id="{C87F14AD-D836-415A-917E-74AB5015882A}" type="datetimeFigureOut">
              <a:rPr lang="en-US" smtClean="0"/>
              <a:pPr/>
              <a:t>8/20/2023</a:t>
            </a:fld>
            <a:endParaRPr lang="en-US"/>
          </a:p>
        </p:txBody>
      </p:sp>
      <p:sp>
        <p:nvSpPr>
          <p:cNvPr id="5" name="Footer Placeholder 4">
            <a:extLst>
              <a:ext uri="{FF2B5EF4-FFF2-40B4-BE49-F238E27FC236}">
                <a16:creationId xmlns:a16="http://schemas.microsoft.com/office/drawing/2014/main" id="{8D770EC2-49A1-6937-DEA0-3731D845A38E}"/>
              </a:ext>
            </a:extLst>
          </p:cNvPr>
          <p:cNvSpPr>
            <a:spLocks noGrp="1"/>
          </p:cNvSpPr>
          <p:nvPr>
            <p:ph type="ftr" sz="quarter" idx="11"/>
          </p:nvPr>
        </p:nvSpPr>
        <p:spPr/>
        <p:txBody>
          <a:bodyPr/>
          <a:lstStyle>
            <a:lvl1pPr>
              <a:defRPr>
                <a:latin typeface="Impact" panose="020B0806030902050204" pitchFamily="34" charset="0"/>
              </a:defRPr>
            </a:lvl1pPr>
          </a:lstStyle>
          <a:p>
            <a:endParaRPr lang="en-US"/>
          </a:p>
        </p:txBody>
      </p:sp>
      <p:sp>
        <p:nvSpPr>
          <p:cNvPr id="6" name="Slide Number Placeholder 5">
            <a:extLst>
              <a:ext uri="{FF2B5EF4-FFF2-40B4-BE49-F238E27FC236}">
                <a16:creationId xmlns:a16="http://schemas.microsoft.com/office/drawing/2014/main" id="{4DB0D66E-9F3F-F9A5-694F-A7E3664AB005}"/>
              </a:ext>
            </a:extLst>
          </p:cNvPr>
          <p:cNvSpPr>
            <a:spLocks noGrp="1"/>
          </p:cNvSpPr>
          <p:nvPr>
            <p:ph type="sldNum" sz="quarter" idx="12"/>
          </p:nvPr>
        </p:nvSpPr>
        <p:spPr/>
        <p:txBody>
          <a:bodyPr/>
          <a:lstStyle>
            <a:lvl1pPr>
              <a:defRPr>
                <a:latin typeface="Impact" panose="020B0806030902050204" pitchFamily="34" charset="0"/>
              </a:defRPr>
            </a:lvl1pPr>
          </a:lstStyle>
          <a:p>
            <a:fld id="{BEBA4369-EA59-4746-9333-EA3155A29707}" type="slidenum">
              <a:rPr lang="en-US" smtClean="0"/>
              <a:pPr/>
              <a:t>‹#›</a:t>
            </a:fld>
            <a:endParaRPr lang="en-US"/>
          </a:p>
        </p:txBody>
      </p:sp>
    </p:spTree>
    <p:extLst>
      <p:ext uri="{BB962C8B-B14F-4D97-AF65-F5344CB8AC3E}">
        <p14:creationId xmlns:p14="http://schemas.microsoft.com/office/powerpoint/2010/main" val="191051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1F70-E1AE-E16B-2CDD-D8189485B1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4E2ED9-826E-DED1-E350-F71817C398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950C3-8923-8DC0-B96A-C5B1C0525304}"/>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5" name="Footer Placeholder 4">
            <a:extLst>
              <a:ext uri="{FF2B5EF4-FFF2-40B4-BE49-F238E27FC236}">
                <a16:creationId xmlns:a16="http://schemas.microsoft.com/office/drawing/2014/main" id="{D3D77B48-3B5D-8D7E-13E8-0BBC3470A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A957C-55B4-E84A-174C-4FE85D8649FB}"/>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87636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99EA5-B0A7-909F-BF8B-11EA5DF05D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A88DAA-6A79-5D5C-EE2B-BE559DF38A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834BA-F180-B5DF-73C7-E8C7DE753209}"/>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5" name="Footer Placeholder 4">
            <a:extLst>
              <a:ext uri="{FF2B5EF4-FFF2-40B4-BE49-F238E27FC236}">
                <a16:creationId xmlns:a16="http://schemas.microsoft.com/office/drawing/2014/main" id="{8BDDC31E-1509-26C9-A3E6-DDD5CAF72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B1916-3E28-B5F2-73D1-659D2A7ED3E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615202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EF41-AA43-ED9C-4C80-1FA7525B1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A17A1-6FCF-984E-53C1-6439BDE7E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CED56-93EC-3D51-C16E-73C4DDDA62A6}"/>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5" name="Footer Placeholder 4">
            <a:extLst>
              <a:ext uri="{FF2B5EF4-FFF2-40B4-BE49-F238E27FC236}">
                <a16:creationId xmlns:a16="http://schemas.microsoft.com/office/drawing/2014/main" id="{6D87684B-E8D9-ABB3-726E-D85E7EAFF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76219-0604-89DE-26F1-215A2018272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1629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474D-4F0B-1E07-33EA-46510EA687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C5B5F-3DA2-7B83-62CA-234617792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2FD4F8-CC91-D1DB-7D58-3DD9D8EB426C}"/>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5" name="Footer Placeholder 4">
            <a:extLst>
              <a:ext uri="{FF2B5EF4-FFF2-40B4-BE49-F238E27FC236}">
                <a16:creationId xmlns:a16="http://schemas.microsoft.com/office/drawing/2014/main" id="{E36AF5B9-5754-5553-EC55-7858A801E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7764D-7D10-97EF-9A7D-08B0BC459875}"/>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009009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31B3-7508-1298-6FC0-9A5264001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F850C-EFFE-9FA2-1BF6-5B306EB2E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F0581C-F800-DF6B-EDC0-C29DE487FC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4DE70-5328-12EA-1B3E-363F90956C00}"/>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6" name="Footer Placeholder 5">
            <a:extLst>
              <a:ext uri="{FF2B5EF4-FFF2-40B4-BE49-F238E27FC236}">
                <a16:creationId xmlns:a16="http://schemas.microsoft.com/office/drawing/2014/main" id="{4BC94436-9676-208D-6782-717F5D5249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1D4710-8133-2D5C-6814-FF712272BDA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30038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230A-D9B5-738E-479C-7E7DE1AA5B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161B52-D675-1E5D-0E38-DBADC9BF7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B0E5CA-2B9B-1574-094B-72322FF91E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836C79-37A6-A721-D083-32F21C4D7F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BDF3FD-B3F5-8236-3F4D-D6919FDCC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DA17B2-A987-D063-83B0-A79116CFEC90}"/>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8" name="Footer Placeholder 7">
            <a:extLst>
              <a:ext uri="{FF2B5EF4-FFF2-40B4-BE49-F238E27FC236}">
                <a16:creationId xmlns:a16="http://schemas.microsoft.com/office/drawing/2014/main" id="{7DF1C46C-A9C6-4516-4911-419D1CDAA6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D883E-6323-8ED7-66C4-4708CD69C6C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4012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8B7D3-5448-963A-5DD0-44A03CDD49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7DD16F-33EE-67DD-AF3D-AF51107E66F3}"/>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4" name="Footer Placeholder 3">
            <a:extLst>
              <a:ext uri="{FF2B5EF4-FFF2-40B4-BE49-F238E27FC236}">
                <a16:creationId xmlns:a16="http://schemas.microsoft.com/office/drawing/2014/main" id="{1496E6BB-A60C-09D2-9E81-78AD2A95A2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A617C-B9CC-5252-CD1B-B27082AED48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527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B75A8-04C2-FDCF-0D49-9B064FF96717}"/>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3" name="Footer Placeholder 2">
            <a:extLst>
              <a:ext uri="{FF2B5EF4-FFF2-40B4-BE49-F238E27FC236}">
                <a16:creationId xmlns:a16="http://schemas.microsoft.com/office/drawing/2014/main" id="{52614812-72C1-22EB-EAD1-42910900E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BF513A-D84A-3A60-FA52-6CEFB8666B8E}"/>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95825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C24F-EFBF-9F2A-8BD0-807C7FC14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9BA4D4-A296-6B43-16A5-CA7A110D6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4DD88-20B3-CA73-B7C6-93963F231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56BC92-5F0D-BCFD-B103-BA68C88B0F1E}"/>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6" name="Footer Placeholder 5">
            <a:extLst>
              <a:ext uri="{FF2B5EF4-FFF2-40B4-BE49-F238E27FC236}">
                <a16:creationId xmlns:a16="http://schemas.microsoft.com/office/drawing/2014/main" id="{C8200429-C8A8-A69C-C9C6-60297ABC1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AFFCD-FB1B-4E7A-D0DF-7B5DB350108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52556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A7FE-B428-4459-71BD-0F916B563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A66A7A-F504-25C5-5A6E-D9456B2B0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CE6346-0BAE-84A3-0630-495C49BFD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2F173-F798-5071-CE39-D04A29CA5520}"/>
              </a:ext>
            </a:extLst>
          </p:cNvPr>
          <p:cNvSpPr>
            <a:spLocks noGrp="1"/>
          </p:cNvSpPr>
          <p:nvPr>
            <p:ph type="dt" sz="half" idx="10"/>
          </p:nvPr>
        </p:nvSpPr>
        <p:spPr/>
        <p:txBody>
          <a:bodyPr/>
          <a:lstStyle/>
          <a:p>
            <a:fld id="{C87F14AD-D836-415A-917E-74AB5015882A}" type="datetimeFigureOut">
              <a:rPr lang="en-US" smtClean="0"/>
              <a:t>8/20/2023</a:t>
            </a:fld>
            <a:endParaRPr lang="en-US"/>
          </a:p>
        </p:txBody>
      </p:sp>
      <p:sp>
        <p:nvSpPr>
          <p:cNvPr id="6" name="Footer Placeholder 5">
            <a:extLst>
              <a:ext uri="{FF2B5EF4-FFF2-40B4-BE49-F238E27FC236}">
                <a16:creationId xmlns:a16="http://schemas.microsoft.com/office/drawing/2014/main" id="{C4EE6CAE-222A-37B1-F5A7-2299E4BC58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2BC3D-755D-B4AC-4DC5-5D977BA3291D}"/>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24918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BFF76-7D32-DA7B-91FB-4D9338BFF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7C8691D-C43B-AB27-FE10-3123FDE4E4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E092-324D-1828-2D03-C1176A8EF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F14AD-D836-415A-917E-74AB5015882A}" type="datetimeFigureOut">
              <a:rPr lang="en-US" smtClean="0"/>
              <a:t>8/20/2023</a:t>
            </a:fld>
            <a:endParaRPr lang="en-US"/>
          </a:p>
        </p:txBody>
      </p:sp>
      <p:sp>
        <p:nvSpPr>
          <p:cNvPr id="5" name="Footer Placeholder 4">
            <a:extLst>
              <a:ext uri="{FF2B5EF4-FFF2-40B4-BE49-F238E27FC236}">
                <a16:creationId xmlns:a16="http://schemas.microsoft.com/office/drawing/2014/main" id="{D4B987AD-F336-11FD-56EA-D810AB07F6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4FE6C-09A2-A6FC-72CD-5CE7036C3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A4369-EA59-4746-9333-EA3155A29707}" type="slidenum">
              <a:rPr lang="en-US" smtClean="0"/>
              <a:t>‹#›</a:t>
            </a:fld>
            <a:endParaRPr lang="en-US"/>
          </a:p>
        </p:txBody>
      </p:sp>
    </p:spTree>
    <p:extLst>
      <p:ext uri="{BB962C8B-B14F-4D97-AF65-F5344CB8AC3E}">
        <p14:creationId xmlns:p14="http://schemas.microsoft.com/office/powerpoint/2010/main" val="3859686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ova Con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ova Con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ova Con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4.xml"/><Relationship Id="rId7" Type="http://schemas.openxmlformats.org/officeDocument/2006/relationships/image" Target="../media/image1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round a table&#10;&#10;Description automatically generated">
            <a:extLst>
              <a:ext uri="{FF2B5EF4-FFF2-40B4-BE49-F238E27FC236}">
                <a16:creationId xmlns:a16="http://schemas.microsoft.com/office/drawing/2014/main" id="{D2098212-5032-35C8-7C3E-7847688E68DA}"/>
              </a:ext>
            </a:extLst>
          </p:cNvPr>
          <p:cNvPicPr>
            <a:picLocks noChangeAspect="1"/>
          </p:cNvPicPr>
          <p:nvPr/>
        </p:nvPicPr>
        <p:blipFill rotWithShape="1">
          <a:blip r:embed="rId2">
            <a:extLst>
              <a:ext uri="{28A0092B-C50C-407E-A947-70E740481C1C}">
                <a14:useLocalDpi xmlns:a14="http://schemas.microsoft.com/office/drawing/2010/main" val="0"/>
              </a:ext>
            </a:extLst>
          </a:blip>
          <a:srcRect t="2907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9DB0A9-291C-C850-3353-CBC2A2388CD7}"/>
              </a:ext>
            </a:extLst>
          </p:cNvPr>
          <p:cNvSpPr>
            <a:spLocks noGrp="1"/>
          </p:cNvSpPr>
          <p:nvPr>
            <p:ph type="ctrTitle"/>
          </p:nvPr>
        </p:nvSpPr>
        <p:spPr>
          <a:xfrm>
            <a:off x="7531610" y="365125"/>
            <a:ext cx="3822189" cy="1899912"/>
          </a:xfrm>
        </p:spPr>
        <p:txBody>
          <a:bodyPr vert="horz" lIns="91440" tIns="45720" rIns="91440" bIns="45720" rtlCol="0" anchor="ctr">
            <a:normAutofit/>
          </a:bodyPr>
          <a:lstStyle/>
          <a:p>
            <a:pPr algn="l"/>
            <a:r>
              <a:rPr lang="en-US" sz="3100" b="1" dirty="0" err="1">
                <a:latin typeface="+mj-lt"/>
              </a:rPr>
              <a:t>Aplicaciones</a:t>
            </a:r>
            <a:r>
              <a:rPr lang="en-US" sz="3100" b="1" dirty="0">
                <a:latin typeface="+mj-lt"/>
              </a:rPr>
              <a:t> de </a:t>
            </a:r>
            <a:r>
              <a:rPr lang="en-US" sz="3100" b="1" dirty="0" err="1">
                <a:latin typeface="+mj-lt"/>
              </a:rPr>
              <a:t>Inteligencia</a:t>
            </a:r>
            <a:r>
              <a:rPr lang="en-US" sz="3100" b="1" dirty="0">
                <a:latin typeface="+mj-lt"/>
              </a:rPr>
              <a:t> Artificial </a:t>
            </a:r>
            <a:r>
              <a:rPr lang="en-US" sz="3100" b="1" dirty="0" err="1">
                <a:latin typeface="+mj-lt"/>
              </a:rPr>
              <a:t>en</a:t>
            </a:r>
            <a:r>
              <a:rPr lang="en-US" sz="3100" b="1" dirty="0">
                <a:latin typeface="+mj-lt"/>
              </a:rPr>
              <a:t> Economía y </a:t>
            </a:r>
            <a:r>
              <a:rPr lang="en-US" sz="3100" b="1" dirty="0" err="1">
                <a:latin typeface="+mj-lt"/>
              </a:rPr>
              <a:t>Finanzas</a:t>
            </a:r>
            <a:endParaRPr lang="en-US" sz="3100" b="1" dirty="0">
              <a:latin typeface="+mj-lt"/>
            </a:endParaRPr>
          </a:p>
        </p:txBody>
      </p:sp>
      <p:sp>
        <p:nvSpPr>
          <p:cNvPr id="3" name="Subtitle 2">
            <a:extLst>
              <a:ext uri="{FF2B5EF4-FFF2-40B4-BE49-F238E27FC236}">
                <a16:creationId xmlns:a16="http://schemas.microsoft.com/office/drawing/2014/main" id="{FDA6126E-41DB-E43E-58ED-F762C15E6D4E}"/>
              </a:ext>
            </a:extLst>
          </p:cNvPr>
          <p:cNvSpPr>
            <a:spLocks noGrp="1"/>
          </p:cNvSpPr>
          <p:nvPr>
            <p:ph type="subTitle" idx="1"/>
          </p:nvPr>
        </p:nvSpPr>
        <p:spPr>
          <a:xfrm>
            <a:off x="8193974" y="2434201"/>
            <a:ext cx="3586348" cy="3742762"/>
          </a:xfrm>
        </p:spPr>
        <p:txBody>
          <a:bodyPr vert="horz" lIns="91440" tIns="45720" rIns="91440" bIns="45720" rtlCol="0">
            <a:normAutofit/>
          </a:bodyPr>
          <a:lstStyle/>
          <a:p>
            <a:pPr algn="r"/>
            <a:r>
              <a:rPr lang="en-US" sz="2000" b="1" dirty="0">
                <a:latin typeface="+mn-lt"/>
              </a:rPr>
              <a:t>Rolando M. Gonzales Martinez</a:t>
            </a:r>
          </a:p>
          <a:p>
            <a:pPr algn="r"/>
            <a:r>
              <a:rPr lang="en-US" sz="2000" dirty="0">
                <a:latin typeface="+mn-lt"/>
              </a:rPr>
              <a:t>Royal Netherlands Academy of Art and Sciences</a:t>
            </a:r>
          </a:p>
          <a:p>
            <a:pPr algn="r"/>
            <a:r>
              <a:rPr lang="en-US" sz="2000" dirty="0">
                <a:latin typeface="+mn-lt"/>
              </a:rPr>
              <a:t>University of Groningen</a:t>
            </a:r>
          </a:p>
          <a:p>
            <a:pPr algn="r"/>
            <a:r>
              <a:rPr lang="en-US" sz="2000" dirty="0">
                <a:latin typeface="+mn-lt"/>
              </a:rPr>
              <a:t>The Netherlands</a:t>
            </a:r>
          </a:p>
        </p:txBody>
      </p:sp>
      <p:pic>
        <p:nvPicPr>
          <p:cNvPr id="6" name="Picture 5" descr="A logo with black text&#10;&#10;Description automatically generated">
            <a:extLst>
              <a:ext uri="{FF2B5EF4-FFF2-40B4-BE49-F238E27FC236}">
                <a16:creationId xmlns:a16="http://schemas.microsoft.com/office/drawing/2014/main" id="{9FA574DA-AD3B-69F5-F9FF-F88E001F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153" y="4559102"/>
            <a:ext cx="3268484" cy="1225681"/>
          </a:xfrm>
          <a:prstGeom prst="rect">
            <a:avLst/>
          </a:prstGeom>
        </p:spPr>
      </p:pic>
    </p:spTree>
    <p:extLst>
      <p:ext uri="{BB962C8B-B14F-4D97-AF65-F5344CB8AC3E}">
        <p14:creationId xmlns:p14="http://schemas.microsoft.com/office/powerpoint/2010/main" val="10311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92CB-DEDA-57AF-CE24-026E6F98C27F}"/>
              </a:ext>
            </a:extLst>
          </p:cNvPr>
          <p:cNvSpPr>
            <a:spLocks noGrp="1"/>
          </p:cNvSpPr>
          <p:nvPr>
            <p:ph type="title"/>
          </p:nvPr>
        </p:nvSpPr>
        <p:spPr>
          <a:xfrm>
            <a:off x="336266" y="0"/>
            <a:ext cx="7550434" cy="1325563"/>
          </a:xfrm>
        </p:spPr>
        <p:txBody>
          <a:bodyPr/>
          <a:lstStyle/>
          <a:p>
            <a:r>
              <a:rPr lang="es-BO" dirty="0"/>
              <a:t>Teorema de Bayes</a:t>
            </a:r>
          </a:p>
        </p:txBody>
      </p:sp>
      <p:sp>
        <p:nvSpPr>
          <p:cNvPr id="4" name="TextBox 3">
            <a:extLst>
              <a:ext uri="{FF2B5EF4-FFF2-40B4-BE49-F238E27FC236}">
                <a16:creationId xmlns:a16="http://schemas.microsoft.com/office/drawing/2014/main" id="{92560518-BCC1-D313-7D4D-BD0DBF3497CD}"/>
              </a:ext>
            </a:extLst>
          </p:cNvPr>
          <p:cNvSpPr txBox="1"/>
          <p:nvPr/>
        </p:nvSpPr>
        <p:spPr>
          <a:xfrm>
            <a:off x="482598" y="977374"/>
            <a:ext cx="6413501" cy="5632311"/>
          </a:xfrm>
          <a:prstGeom prst="rect">
            <a:avLst/>
          </a:prstGeom>
          <a:noFill/>
        </p:spPr>
        <p:txBody>
          <a:bodyPr wrap="square">
            <a:spAutoFit/>
          </a:bodyPr>
          <a:lstStyle/>
          <a:p>
            <a:pPr marL="285750" indent="-285750">
              <a:buFont typeface="Arial" panose="020B0604020202020204" pitchFamily="34" charset="0"/>
              <a:buChar char="•"/>
            </a:pPr>
            <a:r>
              <a:rPr lang="es-ES" sz="2400" dirty="0"/>
              <a:t>Fue formulado por el matemático y teólogo británico Thomas Bayes en el siglo XVIII. </a:t>
            </a:r>
          </a:p>
          <a:p>
            <a:pPr marL="285750" indent="-285750">
              <a:buFont typeface="Arial" panose="020B0604020202020204" pitchFamily="34" charset="0"/>
              <a:buChar char="•"/>
            </a:pPr>
            <a:r>
              <a:rPr lang="es-ES" sz="2400"/>
              <a:t>XVIII-XIX: </a:t>
            </a:r>
            <a:r>
              <a:rPr lang="es-ES" sz="2400" dirty="0"/>
              <a:t>Formalizado por Pierre-</a:t>
            </a:r>
            <a:r>
              <a:rPr lang="es-ES" sz="2400" dirty="0" err="1"/>
              <a:t>Simon</a:t>
            </a:r>
            <a:r>
              <a:rPr lang="es-ES" sz="2400" dirty="0"/>
              <a:t> de Laplace</a:t>
            </a:r>
          </a:p>
          <a:p>
            <a:pPr marL="285750" indent="-285750">
              <a:buFont typeface="Arial" panose="020B0604020202020204" pitchFamily="34" charset="0"/>
              <a:buChar char="•"/>
            </a:pPr>
            <a:r>
              <a:rPr lang="es-ES" sz="2400" dirty="0"/>
              <a:t>El teorema de Bayes establece la relación entre las probabilidades condicionales inversas</a:t>
            </a:r>
          </a:p>
          <a:p>
            <a:r>
              <a:rPr lang="es-ES" sz="2400" dirty="0"/>
              <a:t>Se utiliza:</a:t>
            </a:r>
          </a:p>
          <a:p>
            <a:pPr marL="285750" indent="-285750">
              <a:buFont typeface="Arial" panose="020B0604020202020204" pitchFamily="34" charset="0"/>
              <a:buChar char="•"/>
            </a:pPr>
            <a:r>
              <a:rPr lang="es-ES" sz="2400" dirty="0"/>
              <a:t>Inferencia estadística y análisis de datos.</a:t>
            </a:r>
          </a:p>
          <a:p>
            <a:pPr marL="285750" indent="-285750">
              <a:buFont typeface="Arial" panose="020B0604020202020204" pitchFamily="34" charset="0"/>
              <a:buChar char="•"/>
            </a:pPr>
            <a:r>
              <a:rPr lang="es-ES" sz="2400" dirty="0"/>
              <a:t>Aprendizaje automático y clasificación probabilística.</a:t>
            </a:r>
          </a:p>
          <a:p>
            <a:pPr marL="285750" indent="-285750">
              <a:buFont typeface="Arial" panose="020B0604020202020204" pitchFamily="34" charset="0"/>
              <a:buChar char="•"/>
            </a:pPr>
            <a:r>
              <a:rPr lang="es-ES" sz="2400" dirty="0"/>
              <a:t>Diagnóstico médico y detección de enfermedades.</a:t>
            </a:r>
          </a:p>
          <a:p>
            <a:pPr marL="285750" indent="-285750">
              <a:buFont typeface="Arial" panose="020B0604020202020204" pitchFamily="34" charset="0"/>
              <a:buChar char="•"/>
            </a:pPr>
            <a:r>
              <a:rPr lang="es-ES" sz="2400" dirty="0"/>
              <a:t>Análisis de sentimientos en NLP.</a:t>
            </a:r>
          </a:p>
          <a:p>
            <a:pPr marL="285750" indent="-285750">
              <a:buFont typeface="Arial" panose="020B0604020202020204" pitchFamily="34" charset="0"/>
              <a:buChar char="•"/>
            </a:pPr>
            <a:r>
              <a:rPr lang="es-ES" sz="2400" dirty="0"/>
              <a:t>Reconocimiento de patrones y visión por computadora.</a:t>
            </a:r>
            <a:endParaRPr lang="es-BO" sz="2400" dirty="0"/>
          </a:p>
        </p:txBody>
      </p:sp>
      <p:pic>
        <p:nvPicPr>
          <p:cNvPr id="3" name="Picture 2">
            <a:extLst>
              <a:ext uri="{FF2B5EF4-FFF2-40B4-BE49-F238E27FC236}">
                <a16:creationId xmlns:a16="http://schemas.microsoft.com/office/drawing/2014/main" id="{2F134BAC-9FB6-DCCC-1144-C3172122BDE4}"/>
              </a:ext>
            </a:extLst>
          </p:cNvPr>
          <p:cNvPicPr>
            <a:picLocks noChangeAspect="1"/>
          </p:cNvPicPr>
          <p:nvPr/>
        </p:nvPicPr>
        <p:blipFill rotWithShape="1">
          <a:blip r:embed="rId2"/>
          <a:srcRect b="4400"/>
          <a:stretch/>
        </p:blipFill>
        <p:spPr>
          <a:xfrm>
            <a:off x="6896098" y="349250"/>
            <a:ext cx="4813303" cy="6086664"/>
          </a:xfrm>
          <a:prstGeom prst="rect">
            <a:avLst/>
          </a:prstGeom>
        </p:spPr>
      </p:pic>
    </p:spTree>
    <p:extLst>
      <p:ext uri="{BB962C8B-B14F-4D97-AF65-F5344CB8AC3E}">
        <p14:creationId xmlns:p14="http://schemas.microsoft.com/office/powerpoint/2010/main" val="3856642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92CB-DEDA-57AF-CE24-026E6F98C27F}"/>
              </a:ext>
            </a:extLst>
          </p:cNvPr>
          <p:cNvSpPr>
            <a:spLocks noGrp="1"/>
          </p:cNvSpPr>
          <p:nvPr>
            <p:ph type="title"/>
          </p:nvPr>
        </p:nvSpPr>
        <p:spPr>
          <a:xfrm>
            <a:off x="336266" y="0"/>
            <a:ext cx="7550434" cy="1325563"/>
          </a:xfrm>
        </p:spPr>
        <p:txBody>
          <a:bodyPr/>
          <a:lstStyle/>
          <a:p>
            <a:r>
              <a:rPr lang="es-BO" dirty="0"/>
              <a:t>Ada Lovelace y el primer algoritmo</a:t>
            </a:r>
          </a:p>
        </p:txBody>
      </p:sp>
      <p:sp>
        <p:nvSpPr>
          <p:cNvPr id="4" name="TextBox 3">
            <a:extLst>
              <a:ext uri="{FF2B5EF4-FFF2-40B4-BE49-F238E27FC236}">
                <a16:creationId xmlns:a16="http://schemas.microsoft.com/office/drawing/2014/main" id="{92560518-BCC1-D313-7D4D-BD0DBF3497CD}"/>
              </a:ext>
            </a:extLst>
          </p:cNvPr>
          <p:cNvSpPr txBox="1"/>
          <p:nvPr/>
        </p:nvSpPr>
        <p:spPr>
          <a:xfrm>
            <a:off x="469899" y="1396474"/>
            <a:ext cx="6096000" cy="3785652"/>
          </a:xfrm>
          <a:prstGeom prst="rect">
            <a:avLst/>
          </a:prstGeom>
          <a:noFill/>
        </p:spPr>
        <p:txBody>
          <a:bodyPr wrap="square">
            <a:spAutoFit/>
          </a:bodyPr>
          <a:lstStyle/>
          <a:p>
            <a:pPr marL="285750" indent="-285750">
              <a:buFont typeface="Arial" panose="020B0604020202020204" pitchFamily="34" charset="0"/>
              <a:buChar char="•"/>
            </a:pPr>
            <a:r>
              <a:rPr lang="es-ES" sz="2400" dirty="0"/>
              <a:t>Augusta Ada King, condesa de Lovelace: hija de Lord Byron</a:t>
            </a:r>
          </a:p>
          <a:p>
            <a:pPr marL="285750" indent="-285750">
              <a:buFont typeface="Arial" panose="020B0604020202020204" pitchFamily="34" charset="0"/>
              <a:buChar char="•"/>
            </a:pPr>
            <a:r>
              <a:rPr lang="es-ES" sz="2400" dirty="0"/>
              <a:t>Siglo XIX:  traduce del italiano una publicación con una descripción de la maquina diferencial de Charles </a:t>
            </a:r>
            <a:r>
              <a:rPr lang="es-ES" sz="2400" dirty="0" err="1"/>
              <a:t>Baggage</a:t>
            </a:r>
            <a:r>
              <a:rPr lang="es-ES" sz="2400" dirty="0"/>
              <a:t> (calculadora mecánica).</a:t>
            </a:r>
          </a:p>
          <a:p>
            <a:pPr marL="285750" indent="-285750">
              <a:buFont typeface="Arial" panose="020B0604020202020204" pitchFamily="34" charset="0"/>
              <a:buChar char="•"/>
            </a:pPr>
            <a:r>
              <a:rPr lang="es-ES" sz="2400" dirty="0"/>
              <a:t>Añade lo que ahora consideraríamos un programa informático, destinado a hacer un cálculo muy determinado: calcular los números de </a:t>
            </a:r>
            <a:r>
              <a:rPr lang="es-ES" sz="2400" dirty="0" err="1"/>
              <a:t>Bernouille</a:t>
            </a:r>
            <a:r>
              <a:rPr lang="es-ES" sz="2400" dirty="0"/>
              <a:t>.</a:t>
            </a:r>
            <a:endParaRPr lang="es-BO" sz="2400" dirty="0"/>
          </a:p>
        </p:txBody>
      </p:sp>
      <p:pic>
        <p:nvPicPr>
          <p:cNvPr id="6" name="Picture 5">
            <a:extLst>
              <a:ext uri="{FF2B5EF4-FFF2-40B4-BE49-F238E27FC236}">
                <a16:creationId xmlns:a16="http://schemas.microsoft.com/office/drawing/2014/main" id="{30364C5A-7743-E81D-7666-33CE18CEE2CC}"/>
              </a:ext>
            </a:extLst>
          </p:cNvPr>
          <p:cNvPicPr>
            <a:picLocks noChangeAspect="1"/>
          </p:cNvPicPr>
          <p:nvPr/>
        </p:nvPicPr>
        <p:blipFill>
          <a:blip r:embed="rId2"/>
          <a:stretch>
            <a:fillRect/>
          </a:stretch>
        </p:blipFill>
        <p:spPr>
          <a:xfrm>
            <a:off x="336266" y="5401441"/>
            <a:ext cx="6515665" cy="998307"/>
          </a:xfrm>
          <a:prstGeom prst="rect">
            <a:avLst/>
          </a:prstGeom>
        </p:spPr>
      </p:pic>
      <p:sp>
        <p:nvSpPr>
          <p:cNvPr id="8" name="TextBox 7">
            <a:extLst>
              <a:ext uri="{FF2B5EF4-FFF2-40B4-BE49-F238E27FC236}">
                <a16:creationId xmlns:a16="http://schemas.microsoft.com/office/drawing/2014/main" id="{7C5791BB-3B98-487C-2294-588D506A0806}"/>
              </a:ext>
            </a:extLst>
          </p:cNvPr>
          <p:cNvSpPr txBox="1"/>
          <p:nvPr/>
        </p:nvSpPr>
        <p:spPr>
          <a:xfrm>
            <a:off x="6323087" y="68263"/>
            <a:ext cx="2501900" cy="1200329"/>
          </a:xfrm>
          <a:prstGeom prst="rect">
            <a:avLst/>
          </a:prstGeom>
          <a:noFill/>
        </p:spPr>
        <p:txBody>
          <a:bodyPr wrap="square">
            <a:spAutoFit/>
          </a:bodyPr>
          <a:lstStyle/>
          <a:p>
            <a:r>
              <a:rPr lang="en-US" b="0" i="1" dirty="0">
                <a:solidFill>
                  <a:srgbClr val="252324"/>
                </a:solidFill>
                <a:effectLst/>
                <a:latin typeface="Source Sans Pro" panose="020B0503030403020204" pitchFamily="34" charset="0"/>
              </a:rPr>
              <a:t>When we two parted</a:t>
            </a:r>
            <a:br>
              <a:rPr lang="en-US" i="1" dirty="0"/>
            </a:br>
            <a:r>
              <a:rPr lang="en-US" b="0" i="1" dirty="0">
                <a:solidFill>
                  <a:srgbClr val="252324"/>
                </a:solidFill>
                <a:effectLst/>
                <a:latin typeface="Source Sans Pro" panose="020B0503030403020204" pitchFamily="34" charset="0"/>
              </a:rPr>
              <a:t>In silence and tears,</a:t>
            </a:r>
            <a:br>
              <a:rPr lang="en-US" i="1" dirty="0"/>
            </a:br>
            <a:r>
              <a:rPr lang="en-US" b="0" i="1" dirty="0">
                <a:solidFill>
                  <a:srgbClr val="252324"/>
                </a:solidFill>
                <a:effectLst/>
                <a:latin typeface="Source Sans Pro" panose="020B0503030403020204" pitchFamily="34" charset="0"/>
              </a:rPr>
              <a:t>Half broken-hearted</a:t>
            </a:r>
            <a:br>
              <a:rPr lang="en-US" i="1" dirty="0"/>
            </a:br>
            <a:r>
              <a:rPr lang="en-US" b="0" i="1" dirty="0">
                <a:solidFill>
                  <a:srgbClr val="252324"/>
                </a:solidFill>
                <a:effectLst/>
                <a:latin typeface="Source Sans Pro" panose="020B0503030403020204" pitchFamily="34" charset="0"/>
              </a:rPr>
              <a:t>To sever for years</a:t>
            </a:r>
            <a:endParaRPr lang="es-BO" i="1" dirty="0"/>
          </a:p>
        </p:txBody>
      </p:sp>
      <p:pic>
        <p:nvPicPr>
          <p:cNvPr id="5122" name="Picture 2">
            <a:extLst>
              <a:ext uri="{FF2B5EF4-FFF2-40B4-BE49-F238E27FC236}">
                <a16:creationId xmlns:a16="http://schemas.microsoft.com/office/drawing/2014/main" id="{03114A56-D688-ED10-E538-2749C5B1F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2175" y="458252"/>
            <a:ext cx="3519876" cy="25906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undefined">
            <a:extLst>
              <a:ext uri="{FF2B5EF4-FFF2-40B4-BE49-F238E27FC236}">
                <a16:creationId xmlns:a16="http://schemas.microsoft.com/office/drawing/2014/main" id="{DC2D2F60-6EEF-8910-120F-7B700FE88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209" y="3174117"/>
            <a:ext cx="4607724" cy="3225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998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35EBAA33-A1F8-32E5-30D0-B9F5BCA4DD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00" r="9090" b="158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92A87-91D9-224D-9D2F-46BD3358FD70}"/>
              </a:ext>
            </a:extLst>
          </p:cNvPr>
          <p:cNvSpPr>
            <a:spLocks noGrp="1"/>
          </p:cNvSpPr>
          <p:nvPr>
            <p:ph type="title"/>
          </p:nvPr>
        </p:nvSpPr>
        <p:spPr>
          <a:xfrm>
            <a:off x="371094" y="1161288"/>
            <a:ext cx="3438144" cy="1124712"/>
          </a:xfrm>
        </p:spPr>
        <p:txBody>
          <a:bodyPr anchor="b">
            <a:normAutofit/>
          </a:bodyPr>
          <a:lstStyle/>
          <a:p>
            <a:r>
              <a:rPr lang="es-BO" sz="3200" dirty="0">
                <a:solidFill>
                  <a:srgbClr val="C55A11"/>
                </a:solidFill>
              </a:rPr>
              <a:t>Algoritmos y modelos</a:t>
            </a:r>
          </a:p>
        </p:txBody>
      </p:sp>
      <p:sp>
        <p:nvSpPr>
          <p:cNvPr id="4107" name="Rectangle 410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169539-4C22-06DC-BBD8-37EE2D72AF9D}"/>
                  </a:ext>
                </a:extLst>
              </p:cNvPr>
              <p:cNvSpPr>
                <a:spLocks noGrp="1"/>
              </p:cNvSpPr>
              <p:nvPr>
                <p:ph idx="1"/>
              </p:nvPr>
            </p:nvSpPr>
            <p:spPr>
              <a:xfrm>
                <a:off x="371093" y="2530601"/>
                <a:ext cx="6372607" cy="4205479"/>
              </a:xfrm>
            </p:spPr>
            <p:txBody>
              <a:bodyPr anchor="t">
                <a:normAutofit fontScale="92500" lnSpcReduction="20000"/>
              </a:bodyPr>
              <a:lstStyle/>
              <a:p>
                <a:pPr marL="0" indent="0">
                  <a:lnSpc>
                    <a:spcPct val="100000"/>
                  </a:lnSpc>
                  <a:spcBef>
                    <a:spcPts val="0"/>
                  </a:spcBef>
                  <a:buNone/>
                </a:pPr>
                <a:r>
                  <a:rPr lang="es-ES" sz="1700" dirty="0">
                    <a:solidFill>
                      <a:srgbClr val="C55A11"/>
                    </a:solidFill>
                  </a:rPr>
                  <a:t>Modelo: </a:t>
                </a:r>
                <a:r>
                  <a:rPr lang="es-ES" sz="1700" dirty="0">
                    <a:solidFill>
                      <a:schemeClr val="bg1"/>
                    </a:solidFill>
                  </a:rPr>
                  <a:t>Representación simplificada de un proceso, sistema o fenómeno del mundo real. Es una </a:t>
                </a:r>
                <a:r>
                  <a:rPr lang="es-ES" sz="1700" dirty="0">
                    <a:solidFill>
                      <a:srgbClr val="FF66FF"/>
                    </a:solidFill>
                  </a:rPr>
                  <a:t>construcción matemática o estadística</a:t>
                </a:r>
                <a:endParaRPr lang="es-ES" sz="1700" dirty="0">
                  <a:solidFill>
                    <a:schemeClr val="bg1"/>
                  </a:solidFill>
                </a:endParaRPr>
              </a:p>
              <a:p>
                <a:pPr marL="0" indent="0">
                  <a:lnSpc>
                    <a:spcPct val="100000"/>
                  </a:lnSpc>
                  <a:spcBef>
                    <a:spcPts val="0"/>
                  </a:spcBef>
                  <a:buNone/>
                </a:pPr>
                <a:endParaRPr lang="es-ES" sz="14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chemeClr val="bg1"/>
                          </a:solidFill>
                          <a:latin typeface="Cambria Math" panose="02040503050406030204" pitchFamily="18" charset="0"/>
                          <a:ea typeface="Cambria Math" panose="02040503050406030204" pitchFamily="18" charset="0"/>
                        </a:rPr>
                        <m:t>salario</m:t>
                      </m:r>
                      <m:r>
                        <a:rPr lang="es-ES" sz="1700" i="0" dirty="0" smtClean="0">
                          <a:solidFill>
                            <a:schemeClr val="bg1"/>
                          </a:solidFill>
                          <a:latin typeface="Cambria Math" panose="02040503050406030204" pitchFamily="18" charset="0"/>
                        </a:rPr>
                        <m:t>= </m:t>
                      </m:r>
                      <m:r>
                        <a:rPr lang="es-ES" sz="1700" i="1" dirty="0" smtClean="0">
                          <a:solidFill>
                            <a:schemeClr val="bg1"/>
                          </a:solidFill>
                          <a:latin typeface="Cambria Math" panose="02040503050406030204" pitchFamily="18" charset="0"/>
                        </a:rPr>
                        <m:t>𝑓</m:t>
                      </m:r>
                      <m:r>
                        <a:rPr lang="es-ES" sz="1700" i="0" dirty="0" smtClean="0">
                          <a:solidFill>
                            <a:schemeClr val="bg1"/>
                          </a:solidFill>
                          <a:latin typeface="Cambria Math" panose="02040503050406030204" pitchFamily="18" charset="0"/>
                        </a:rPr>
                        <m:t>(</m:t>
                      </m:r>
                      <m:r>
                        <m:rPr>
                          <m:sty m:val="p"/>
                        </m:rPr>
                        <a:rPr lang="es-ES" sz="1700" i="0" dirty="0" smtClean="0">
                          <a:solidFill>
                            <a:schemeClr val="bg1"/>
                          </a:solidFill>
                          <a:latin typeface="Cambria Math" panose="02040503050406030204" pitchFamily="18" charset="0"/>
                        </a:rPr>
                        <m:t>educaci</m:t>
                      </m:r>
                      <m:r>
                        <a:rPr lang="es-ES" sz="1700" i="0" dirty="0" smtClean="0">
                          <a:solidFill>
                            <a:schemeClr val="bg1"/>
                          </a:solidFill>
                          <a:latin typeface="Cambria Math" panose="02040503050406030204" pitchFamily="18" charset="0"/>
                        </a:rPr>
                        <m:t>ó</m:t>
                      </m:r>
                      <m:r>
                        <m:rPr>
                          <m:sty m:val="p"/>
                        </m:rPr>
                        <a:rPr lang="es-ES" sz="1700" i="0" dirty="0" smtClean="0">
                          <a:solidFill>
                            <a:schemeClr val="bg1"/>
                          </a:solidFill>
                          <a:latin typeface="Cambria Math" panose="02040503050406030204" pitchFamily="18" charset="0"/>
                        </a:rPr>
                        <m:t>n</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edad</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experiencia</m:t>
                      </m:r>
                      <m:r>
                        <a:rPr lang="es-ES" sz="1700" i="0" dirty="0" smtClean="0">
                          <a:solidFill>
                            <a:schemeClr val="bg1"/>
                          </a:solidFill>
                          <a:latin typeface="Cambria Math" panose="02040503050406030204" pitchFamily="18" charset="0"/>
                        </a:rPr>
                        <m:t>)</m:t>
                      </m:r>
                    </m:oMath>
                  </m:oMathPara>
                </a14:m>
                <a:endParaRPr lang="es-ES" sz="1700" dirty="0">
                  <a:solidFill>
                    <a:schemeClr val="bg1"/>
                  </a:solidFill>
                </a:endParaRPr>
              </a:p>
              <a:p>
                <a:pPr marL="0" indent="0">
                  <a:lnSpc>
                    <a:spcPct val="100000"/>
                  </a:lnSpc>
                  <a:spcBef>
                    <a:spcPts val="0"/>
                  </a:spcBef>
                  <a:buNone/>
                </a:pPr>
                <a:endParaRPr lang="es-ES" sz="17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chemeClr val="bg1"/>
                          </a:solidFill>
                          <a:latin typeface="Cambria Math" panose="02040503050406030204" pitchFamily="18" charset="0"/>
                          <a:ea typeface="Cambria Math" panose="02040503050406030204" pitchFamily="18" charset="0"/>
                        </a:rPr>
                        <m:t>salario</m:t>
                      </m:r>
                      <m:r>
                        <a:rPr lang="es-ES" sz="1700" i="0" dirty="0" smtClean="0">
                          <a:solidFill>
                            <a:schemeClr val="bg1"/>
                          </a:solidFill>
                          <a:latin typeface="Cambria Math" panose="02040503050406030204" pitchFamily="18" charset="0"/>
                        </a:rPr>
                        <m:t>= </m:t>
                      </m:r>
                      <m:r>
                        <a:rPr lang="es-ES" sz="1700" i="1" dirty="0" smtClean="0">
                          <a:solidFill>
                            <a:schemeClr val="bg1"/>
                          </a:solidFill>
                          <a:latin typeface="Cambria Math" panose="02040503050406030204" pitchFamily="18" charset="0"/>
                        </a:rPr>
                        <m:t>𝑓</m:t>
                      </m:r>
                      <m:r>
                        <a:rPr lang="es-ES" sz="1700" i="0" dirty="0" smtClean="0">
                          <a:solidFill>
                            <a:schemeClr val="bg1"/>
                          </a:solidFill>
                          <a:latin typeface="Cambria Math" panose="02040503050406030204" pitchFamily="18" charset="0"/>
                        </a:rPr>
                        <m:t>(</m:t>
                      </m:r>
                      <m:r>
                        <m:rPr>
                          <m:sty m:val="p"/>
                        </m:rPr>
                        <a:rPr lang="es-ES" sz="1700" i="0" dirty="0" smtClean="0">
                          <a:solidFill>
                            <a:schemeClr val="bg1"/>
                          </a:solidFill>
                          <a:latin typeface="Cambria Math" panose="02040503050406030204" pitchFamily="18" charset="0"/>
                        </a:rPr>
                        <m:t>educaci</m:t>
                      </m:r>
                      <m:r>
                        <a:rPr lang="es-ES" sz="1700" i="0" dirty="0" smtClean="0">
                          <a:solidFill>
                            <a:schemeClr val="bg1"/>
                          </a:solidFill>
                          <a:latin typeface="Cambria Math" panose="02040503050406030204" pitchFamily="18" charset="0"/>
                        </a:rPr>
                        <m:t>ó</m:t>
                      </m:r>
                      <m:r>
                        <m:rPr>
                          <m:sty m:val="p"/>
                        </m:rPr>
                        <a:rPr lang="es-ES" sz="1700" i="0" dirty="0" smtClean="0">
                          <a:solidFill>
                            <a:schemeClr val="bg1"/>
                          </a:solidFill>
                          <a:latin typeface="Cambria Math" panose="02040503050406030204" pitchFamily="18" charset="0"/>
                        </a:rPr>
                        <m:t>n</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edad</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experiencia</m:t>
                      </m:r>
                      <m:r>
                        <a:rPr lang="en-US" sz="1700" b="0" i="0" dirty="0" smtClean="0">
                          <a:solidFill>
                            <a:schemeClr val="bg1"/>
                          </a:solidFill>
                          <a:latin typeface="Cambria Math" panose="02040503050406030204" pitchFamily="18" charset="0"/>
                        </a:rPr>
                        <m:t>;</m:t>
                      </m:r>
                      <m:r>
                        <a:rPr lang="el-GR" sz="1700" b="1" i="0" dirty="0" smtClean="0">
                          <a:solidFill>
                            <a:schemeClr val="bg1"/>
                          </a:solidFill>
                          <a:latin typeface="Cambria Math" panose="02040503050406030204" pitchFamily="18" charset="0"/>
                          <a:ea typeface="Cambria Math" panose="02040503050406030204" pitchFamily="18" charset="0"/>
                        </a:rPr>
                        <m:t>𝚯</m:t>
                      </m:r>
                      <m:r>
                        <a:rPr lang="es-ES" sz="1700" i="0" dirty="0" smtClean="0">
                          <a:solidFill>
                            <a:schemeClr val="bg1"/>
                          </a:solidFill>
                          <a:latin typeface="Cambria Math" panose="02040503050406030204" pitchFamily="18" charset="0"/>
                        </a:rPr>
                        <m:t>)</m:t>
                      </m:r>
                    </m:oMath>
                  </m:oMathPara>
                </a14:m>
                <a:endParaRPr lang="es-ES" sz="1700" dirty="0">
                  <a:solidFill>
                    <a:schemeClr val="bg1"/>
                  </a:solidFill>
                </a:endParaRPr>
              </a:p>
              <a:p>
                <a:pPr marL="0" indent="0">
                  <a:lnSpc>
                    <a:spcPct val="100000"/>
                  </a:lnSpc>
                  <a:spcBef>
                    <a:spcPts val="0"/>
                  </a:spcBef>
                  <a:buNone/>
                </a:pPr>
                <a:endParaRPr lang="es-ES" sz="1700" dirty="0">
                  <a:solidFill>
                    <a:schemeClr val="bg1"/>
                  </a:solidFill>
                </a:endParaRPr>
              </a:p>
              <a:p>
                <a:pPr marL="0" indent="0">
                  <a:lnSpc>
                    <a:spcPct val="100000"/>
                  </a:lnSpc>
                  <a:spcBef>
                    <a:spcPts val="0"/>
                  </a:spcBef>
                  <a:buNone/>
                </a:pPr>
                <a14:m>
                  <m:oMathPara xmlns:m="http://schemas.openxmlformats.org/officeDocument/2006/math">
                    <m:oMathParaPr>
                      <m:jc m:val="center"/>
                    </m:oMathParaPr>
                    <m:oMath xmlns:m="http://schemas.openxmlformats.org/officeDocument/2006/math">
                      <m:r>
                        <a:rPr lang="el-GR" sz="1700" b="1" dirty="0">
                          <a:solidFill>
                            <a:schemeClr val="bg1"/>
                          </a:solidFill>
                          <a:latin typeface="Cambria Math" panose="02040503050406030204" pitchFamily="18" charset="0"/>
                          <a:ea typeface="Cambria Math" panose="02040503050406030204" pitchFamily="18" charset="0"/>
                        </a:rPr>
                        <m:t>𝚯</m:t>
                      </m:r>
                      <m:r>
                        <a:rPr lang="en-US" sz="1700" b="0" i="1" dirty="0" smtClean="0">
                          <a:solidFill>
                            <a:schemeClr val="bg1"/>
                          </a:solidFill>
                          <a:latin typeface="Cambria Math" panose="02040503050406030204" pitchFamily="18" charset="0"/>
                          <a:ea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i="1" dirty="0">
                              <a:solidFill>
                                <a:schemeClr val="bg1"/>
                              </a:solidFill>
                              <a:latin typeface="Cambria Math" panose="02040503050406030204" pitchFamily="18" charset="0"/>
                            </a:rPr>
                            <m:t>𝑒𝑑𝑢𝑐</m:t>
                          </m:r>
                        </m:sub>
                      </m:sSub>
                      <m:r>
                        <a:rPr lang="en-US" sz="1700" i="1" dirty="0">
                          <a:solidFill>
                            <a:schemeClr val="bg1"/>
                          </a:solidFill>
                          <a:latin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i="1" dirty="0">
                              <a:solidFill>
                                <a:schemeClr val="bg1"/>
                              </a:solidFill>
                              <a:latin typeface="Cambria Math" panose="02040503050406030204" pitchFamily="18" charset="0"/>
                              <a:ea typeface="Cambria Math" panose="02040503050406030204" pitchFamily="18" charset="0"/>
                            </a:rPr>
                            <m:t>𝑒𝑑𝑎𝑑</m:t>
                          </m:r>
                        </m:sub>
                      </m:sSub>
                      <m:r>
                        <a:rPr lang="en-US" sz="1700" dirty="0">
                          <a:solidFill>
                            <a:schemeClr val="bg1"/>
                          </a:solidFill>
                          <a:latin typeface="Cambria Math" panose="02040503050406030204" pitchFamily="18" charset="0"/>
                          <a:ea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i="1" dirty="0">
                              <a:solidFill>
                                <a:schemeClr val="bg1"/>
                              </a:solidFill>
                              <a:latin typeface="Cambria Math" panose="02040503050406030204" pitchFamily="18" charset="0"/>
                              <a:ea typeface="Cambria Math" panose="02040503050406030204" pitchFamily="18" charset="0"/>
                            </a:rPr>
                            <m:t>𝑒𝑥𝑝𝑒</m:t>
                          </m:r>
                        </m:sub>
                      </m:sSub>
                      <m:r>
                        <a:rPr lang="en-US" sz="1700" b="0" i="1" dirty="0" smtClean="0">
                          <a:solidFill>
                            <a:schemeClr val="bg1"/>
                          </a:solidFill>
                          <a:latin typeface="Cambria Math" panose="02040503050406030204" pitchFamily="18" charset="0"/>
                          <a:ea typeface="Cambria Math" panose="02040503050406030204" pitchFamily="18" charset="0"/>
                        </a:rPr>
                        <m:t>]</m:t>
                      </m:r>
                    </m:oMath>
                  </m:oMathPara>
                </a14:m>
                <a:endParaRPr lang="es-ES" sz="1700" dirty="0">
                  <a:solidFill>
                    <a:schemeClr val="bg1"/>
                  </a:solidFill>
                </a:endParaRPr>
              </a:p>
              <a:p>
                <a:pPr marL="0" indent="0">
                  <a:lnSpc>
                    <a:spcPct val="100000"/>
                  </a:lnSpc>
                  <a:spcBef>
                    <a:spcPts val="0"/>
                  </a:spcBef>
                  <a:buNone/>
                </a:pPr>
                <a:endParaRPr lang="es-ES" sz="17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chemeClr val="bg1"/>
                          </a:solidFill>
                          <a:latin typeface="Cambria Math" panose="02040503050406030204" pitchFamily="18" charset="0"/>
                          <a:ea typeface="Cambria Math" panose="02040503050406030204" pitchFamily="18" charset="0"/>
                        </a:rPr>
                        <m:t>salario</m:t>
                      </m:r>
                      <m:r>
                        <a:rPr lang="es-ES" sz="1700" i="0" dirty="0" smtClean="0">
                          <a:solidFill>
                            <a:schemeClr val="bg1"/>
                          </a:solidFill>
                          <a:latin typeface="Cambria Math" panose="02040503050406030204" pitchFamily="18" charset="0"/>
                        </a:rPr>
                        <m:t>= </m:t>
                      </m:r>
                      <m:r>
                        <a:rPr lang="es-ES" sz="1700" i="1" dirty="0" smtClean="0">
                          <a:solidFill>
                            <a:schemeClr val="bg1"/>
                          </a:solidFill>
                          <a:latin typeface="Cambria Math" panose="02040503050406030204" pitchFamily="18" charset="0"/>
                        </a:rPr>
                        <m:t>𝑓</m:t>
                      </m:r>
                      <m:r>
                        <a:rPr lang="es-ES" sz="1700" i="0" dirty="0" smtClean="0">
                          <a:solidFill>
                            <a:schemeClr val="bg1"/>
                          </a:solidFill>
                          <a:latin typeface="Cambria Math" panose="02040503050406030204" pitchFamily="18" charset="0"/>
                        </a:rPr>
                        <m:t>(</m:t>
                      </m:r>
                      <m:r>
                        <m:rPr>
                          <m:sty m:val="p"/>
                        </m:rPr>
                        <a:rPr lang="es-ES" sz="1700" i="0" dirty="0" smtClean="0">
                          <a:solidFill>
                            <a:schemeClr val="bg1"/>
                          </a:solidFill>
                          <a:latin typeface="Cambria Math" panose="02040503050406030204" pitchFamily="18" charset="0"/>
                        </a:rPr>
                        <m:t>educaci</m:t>
                      </m:r>
                      <m:r>
                        <a:rPr lang="es-ES" sz="1700" i="0" dirty="0" smtClean="0">
                          <a:solidFill>
                            <a:schemeClr val="bg1"/>
                          </a:solidFill>
                          <a:latin typeface="Cambria Math" panose="02040503050406030204" pitchFamily="18" charset="0"/>
                        </a:rPr>
                        <m:t>ó</m:t>
                      </m:r>
                      <m:r>
                        <m:rPr>
                          <m:sty m:val="p"/>
                        </m:rPr>
                        <a:rPr lang="es-ES" sz="1700" i="0" dirty="0" smtClean="0">
                          <a:solidFill>
                            <a:schemeClr val="bg1"/>
                          </a:solidFill>
                          <a:latin typeface="Cambria Math" panose="02040503050406030204" pitchFamily="18" charset="0"/>
                        </a:rPr>
                        <m:t>n</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edad</m:t>
                      </m:r>
                      <m:r>
                        <a:rPr lang="es-ES" sz="1700" i="0" dirty="0" smtClean="0">
                          <a:solidFill>
                            <a:schemeClr val="bg1"/>
                          </a:solidFill>
                          <a:latin typeface="Cambria Math" panose="02040503050406030204" pitchFamily="18" charset="0"/>
                        </a:rPr>
                        <m:t>, </m:t>
                      </m:r>
                      <m:r>
                        <m:rPr>
                          <m:sty m:val="p"/>
                        </m:rPr>
                        <a:rPr lang="es-ES" sz="1700" i="0" dirty="0" smtClean="0">
                          <a:solidFill>
                            <a:schemeClr val="bg1"/>
                          </a:solidFill>
                          <a:latin typeface="Cambria Math" panose="02040503050406030204" pitchFamily="18" charset="0"/>
                        </a:rPr>
                        <m:t>experiencia</m:t>
                      </m:r>
                      <m:r>
                        <a:rPr lang="en-US" sz="1700" b="0" i="0" dirty="0" smtClean="0">
                          <a:solidFill>
                            <a:schemeClr val="bg1"/>
                          </a:solidFill>
                          <a:latin typeface="Cambria Math" panose="02040503050406030204" pitchFamily="18" charset="0"/>
                        </a:rPr>
                        <m:t>;</m:t>
                      </m:r>
                      <m:sSub>
                        <m:sSubPr>
                          <m:ctrlPr>
                            <a:rPr lang="en-US" sz="1700" b="0" i="1" dirty="0" smtClean="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b="0" i="1" dirty="0" smtClean="0">
                              <a:solidFill>
                                <a:schemeClr val="bg1"/>
                              </a:solidFill>
                              <a:latin typeface="Cambria Math" panose="02040503050406030204" pitchFamily="18" charset="0"/>
                            </a:rPr>
                            <m:t>𝑒𝑑𝑢𝑐</m:t>
                          </m:r>
                        </m:sub>
                      </m:sSub>
                      <m:r>
                        <a:rPr lang="en-US" sz="1700" b="0" i="1" dirty="0" smtClean="0">
                          <a:solidFill>
                            <a:schemeClr val="bg1"/>
                          </a:solidFill>
                          <a:latin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b="0" i="1" dirty="0" smtClean="0">
                              <a:solidFill>
                                <a:schemeClr val="bg1"/>
                              </a:solidFill>
                              <a:latin typeface="Cambria Math" panose="02040503050406030204" pitchFamily="18" charset="0"/>
                              <a:ea typeface="Cambria Math" panose="02040503050406030204" pitchFamily="18" charset="0"/>
                            </a:rPr>
                            <m:t>𝑒𝑑𝑎𝑑</m:t>
                          </m:r>
                        </m:sub>
                      </m:sSub>
                      <m:r>
                        <a:rPr lang="en-US" sz="1700" b="0" i="0" dirty="0" smtClean="0">
                          <a:solidFill>
                            <a:schemeClr val="bg1"/>
                          </a:solidFill>
                          <a:latin typeface="Cambria Math" panose="02040503050406030204" pitchFamily="18" charset="0"/>
                          <a:ea typeface="Cambria Math" panose="02040503050406030204" pitchFamily="18" charset="0"/>
                        </a:rPr>
                        <m:t>,</m:t>
                      </m:r>
                      <m:sSub>
                        <m:sSubPr>
                          <m:ctrlPr>
                            <a:rPr lang="en-US" sz="1700" i="1" dirty="0">
                              <a:solidFill>
                                <a:schemeClr val="bg1"/>
                              </a:solidFill>
                              <a:latin typeface="Cambria Math" panose="02040503050406030204" pitchFamily="18" charset="0"/>
                            </a:rPr>
                          </m:ctrlPr>
                        </m:sSubPr>
                        <m:e>
                          <m:r>
                            <m:rPr>
                              <m:sty m:val="p"/>
                            </m:rPr>
                            <a:rPr lang="el-GR" sz="1700" i="1" dirty="0">
                              <a:solidFill>
                                <a:schemeClr val="bg1"/>
                              </a:solidFill>
                              <a:latin typeface="Cambria Math" panose="02040503050406030204" pitchFamily="18" charset="0"/>
                              <a:ea typeface="Cambria Math" panose="02040503050406030204" pitchFamily="18" charset="0"/>
                            </a:rPr>
                            <m:t>θ</m:t>
                          </m:r>
                        </m:e>
                        <m:sub>
                          <m:r>
                            <a:rPr lang="en-US" sz="1700" b="0" i="1" dirty="0" smtClean="0">
                              <a:solidFill>
                                <a:schemeClr val="bg1"/>
                              </a:solidFill>
                              <a:latin typeface="Cambria Math" panose="02040503050406030204" pitchFamily="18" charset="0"/>
                              <a:ea typeface="Cambria Math" panose="02040503050406030204" pitchFamily="18" charset="0"/>
                            </a:rPr>
                            <m:t>𝑒𝑥𝑝𝑒</m:t>
                          </m:r>
                        </m:sub>
                      </m:sSub>
                      <m:r>
                        <a:rPr lang="es-ES" sz="1700" i="0" dirty="0" smtClean="0">
                          <a:solidFill>
                            <a:schemeClr val="bg1"/>
                          </a:solidFill>
                          <a:latin typeface="Cambria Math" panose="02040503050406030204" pitchFamily="18" charset="0"/>
                        </a:rPr>
                        <m:t>)</m:t>
                      </m:r>
                    </m:oMath>
                  </m:oMathPara>
                </a14:m>
                <a:endParaRPr lang="es-ES" sz="1700" dirty="0">
                  <a:solidFill>
                    <a:schemeClr val="bg1"/>
                  </a:solidFill>
                </a:endParaRPr>
              </a:p>
              <a:p>
                <a:pPr marL="0" indent="0">
                  <a:lnSpc>
                    <a:spcPct val="100000"/>
                  </a:lnSpc>
                  <a:spcBef>
                    <a:spcPts val="0"/>
                  </a:spcBef>
                  <a:buNone/>
                </a:pPr>
                <a:endParaRPr lang="es-ES" sz="1700" dirty="0">
                  <a:solidFill>
                    <a:schemeClr val="bg1"/>
                  </a:solidFill>
                </a:endParaRPr>
              </a:p>
              <a:p>
                <a:pPr marL="0" indent="0" algn="ctr">
                  <a:lnSpc>
                    <a:spcPct val="100000"/>
                  </a:lnSpc>
                  <a:spcBef>
                    <a:spcPts val="0"/>
                  </a:spcBef>
                  <a:buNone/>
                </a:pPr>
                <a:r>
                  <a:rPr lang="es-ES" sz="1700" dirty="0">
                    <a:solidFill>
                      <a:schemeClr val="bg1"/>
                    </a:solidFill>
                  </a:rPr>
                  <a:t>Asumiendo que </a:t>
                </a:r>
                <a14:m>
                  <m:oMath xmlns:m="http://schemas.openxmlformats.org/officeDocument/2006/math">
                    <m:r>
                      <a:rPr lang="es-ES" sz="1700" i="1" dirty="0" smtClean="0">
                        <a:solidFill>
                          <a:schemeClr val="bg1"/>
                        </a:solidFill>
                        <a:latin typeface="Cambria Math" panose="02040503050406030204" pitchFamily="18" charset="0"/>
                      </a:rPr>
                      <m:t>𝑓</m:t>
                    </m:r>
                    <m:r>
                      <a:rPr lang="es-ES" sz="1700" i="0" dirty="0" smtClean="0">
                        <a:solidFill>
                          <a:schemeClr val="bg1"/>
                        </a:solidFill>
                        <a:latin typeface="Cambria Math" panose="02040503050406030204" pitchFamily="18" charset="0"/>
                      </a:rPr>
                      <m:t>(</m:t>
                    </m:r>
                    <m:r>
                      <a:rPr lang="es-ES" sz="1700" i="1" dirty="0" smtClean="0">
                        <a:solidFill>
                          <a:schemeClr val="bg1"/>
                        </a:solidFill>
                        <a:latin typeface="Cambria Math" panose="02040503050406030204" pitchFamily="18" charset="0"/>
                        <a:ea typeface="Cambria Math" panose="02040503050406030204" pitchFamily="18" charset="0"/>
                      </a:rPr>
                      <m:t>∙</m:t>
                    </m:r>
                    <m:r>
                      <a:rPr lang="en-US" sz="1700" b="0" i="0" dirty="0" smtClean="0">
                        <a:solidFill>
                          <a:schemeClr val="bg1"/>
                        </a:solidFill>
                        <a:latin typeface="Cambria Math" panose="02040503050406030204" pitchFamily="18" charset="0"/>
                      </a:rPr>
                      <m:t>)</m:t>
                    </m:r>
                  </m:oMath>
                </a14:m>
                <a:r>
                  <a:rPr lang="es-ES" sz="1700" dirty="0">
                    <a:solidFill>
                      <a:schemeClr val="bg1"/>
                    </a:solidFill>
                  </a:rPr>
                  <a:t> es lineal:</a:t>
                </a:r>
              </a:p>
              <a:p>
                <a:pPr marL="0" indent="0" algn="ctr">
                  <a:lnSpc>
                    <a:spcPct val="100000"/>
                  </a:lnSpc>
                  <a:spcBef>
                    <a:spcPts val="0"/>
                  </a:spcBef>
                  <a:buNone/>
                </a:pPr>
                <a:endParaRPr lang="es-ES" sz="17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rgbClr val="00B0F0"/>
                          </a:solidFill>
                          <a:latin typeface="Cambria Math" panose="02040503050406030204" pitchFamily="18" charset="0"/>
                          <a:ea typeface="Cambria Math" panose="02040503050406030204" pitchFamily="18" charset="0"/>
                        </a:rPr>
                        <m:t>salario</m:t>
                      </m:r>
                      <m:r>
                        <a:rPr lang="es-ES" sz="1700" i="0"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b="0" i="1" dirty="0" smtClean="0">
                              <a:solidFill>
                                <a:srgbClr val="00B0F0"/>
                              </a:solidFill>
                              <a:latin typeface="Cambria Math" panose="02040503050406030204" pitchFamily="18" charset="0"/>
                            </a:rPr>
                            <m:t>0</m:t>
                          </m:r>
                        </m:sub>
                      </m:sSub>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rPr>
                            <m:t>𝑒𝑑𝑢𝑐</m:t>
                          </m:r>
                        </m:sub>
                      </m:sSub>
                      <m:r>
                        <m:rPr>
                          <m:sty m:val="p"/>
                        </m:rPr>
                        <a:rPr lang="es-ES" sz="1700" dirty="0">
                          <a:solidFill>
                            <a:srgbClr val="00B0F0"/>
                          </a:solidFill>
                          <a:latin typeface="Cambria Math" panose="02040503050406030204" pitchFamily="18" charset="0"/>
                        </a:rPr>
                        <m:t>educaci</m:t>
                      </m:r>
                      <m:r>
                        <a:rPr lang="es-ES" sz="1700" dirty="0">
                          <a:solidFill>
                            <a:srgbClr val="00B0F0"/>
                          </a:solidFill>
                          <a:latin typeface="Cambria Math" panose="02040503050406030204" pitchFamily="18" charset="0"/>
                        </a:rPr>
                        <m:t>ó</m:t>
                      </m:r>
                      <m:r>
                        <m:rPr>
                          <m:sty m:val="p"/>
                        </m:rPr>
                        <a:rPr lang="es-ES" sz="1700" dirty="0">
                          <a:solidFill>
                            <a:srgbClr val="00B0F0"/>
                          </a:solidFill>
                          <a:latin typeface="Cambria Math" panose="02040503050406030204" pitchFamily="18" charset="0"/>
                        </a:rPr>
                        <m:t>n</m:t>
                      </m:r>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ea typeface="Cambria Math" panose="02040503050406030204" pitchFamily="18" charset="0"/>
                            </a:rPr>
                            <m:t>𝑒𝑑𝑎𝑑</m:t>
                          </m:r>
                        </m:sub>
                      </m:sSub>
                      <m:r>
                        <m:rPr>
                          <m:sty m:val="p"/>
                        </m:rPr>
                        <a:rPr lang="es-ES" sz="1700" dirty="0">
                          <a:solidFill>
                            <a:srgbClr val="00B0F0"/>
                          </a:solidFill>
                          <a:latin typeface="Cambria Math" panose="02040503050406030204" pitchFamily="18" charset="0"/>
                        </a:rPr>
                        <m:t>edad</m:t>
                      </m:r>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ea typeface="Cambria Math" panose="02040503050406030204" pitchFamily="18" charset="0"/>
                            </a:rPr>
                            <m:t>𝑒𝑥𝑝𝑒</m:t>
                          </m:r>
                        </m:sub>
                      </m:sSub>
                      <m:r>
                        <m:rPr>
                          <m:sty m:val="p"/>
                        </m:rPr>
                        <a:rPr lang="es-ES" sz="1700" i="0" dirty="0" smtClean="0">
                          <a:solidFill>
                            <a:srgbClr val="00B0F0"/>
                          </a:solidFill>
                          <a:latin typeface="Cambria Math" panose="02040503050406030204" pitchFamily="18" charset="0"/>
                        </a:rPr>
                        <m:t>experiencia</m:t>
                      </m:r>
                    </m:oMath>
                  </m:oMathPara>
                </a14:m>
                <a:endParaRPr lang="es-ES" sz="1700" dirty="0">
                  <a:solidFill>
                    <a:srgbClr val="00B0F0"/>
                  </a:solidFill>
                </a:endParaRPr>
              </a:p>
              <a:p>
                <a:pPr marL="0" indent="0">
                  <a:lnSpc>
                    <a:spcPct val="100000"/>
                  </a:lnSpc>
                  <a:spcBef>
                    <a:spcPts val="0"/>
                  </a:spcBef>
                  <a:buNone/>
                </a:pPr>
                <a:endParaRPr lang="es-ES" sz="1700" dirty="0">
                  <a:solidFill>
                    <a:srgbClr val="00B0F0"/>
                  </a:solidFill>
                </a:endParaRPr>
              </a:p>
              <a:p>
                <a:pPr marL="0" indent="0" algn="ctr">
                  <a:lnSpc>
                    <a:spcPct val="100000"/>
                  </a:lnSpc>
                  <a:spcBef>
                    <a:spcPts val="0"/>
                  </a:spcBef>
                  <a:buNone/>
                </a:pPr>
                <a:r>
                  <a:rPr lang="es-BO" sz="1700" dirty="0">
                    <a:solidFill>
                      <a:schemeClr val="bg1"/>
                    </a:solidFill>
                  </a:rPr>
                  <a:t>Añadiendo</a:t>
                </a:r>
                <a:r>
                  <a:rPr lang="en-US" sz="1700" dirty="0">
                    <a:solidFill>
                      <a:schemeClr val="bg1"/>
                    </a:solidFill>
                  </a:rPr>
                  <a:t> un </a:t>
                </a:r>
                <a:r>
                  <a:rPr lang="es-PA" sz="1700" dirty="0">
                    <a:solidFill>
                      <a:schemeClr val="bg1"/>
                    </a:solidFill>
                  </a:rPr>
                  <a:t>término</a:t>
                </a:r>
                <a:r>
                  <a:rPr lang="en-US" sz="1700" dirty="0">
                    <a:solidFill>
                      <a:schemeClr val="bg1"/>
                    </a:solidFill>
                  </a:rPr>
                  <a:t> </a:t>
                </a:r>
                <a:r>
                  <a:rPr lang="en-US" sz="1700" dirty="0" err="1">
                    <a:solidFill>
                      <a:schemeClr val="bg1"/>
                    </a:solidFill>
                  </a:rPr>
                  <a:t>i.i.d.</a:t>
                </a:r>
                <a:r>
                  <a:rPr lang="en-US" sz="1700" dirty="0">
                    <a:solidFill>
                      <a:schemeClr val="bg1"/>
                    </a:solidFill>
                  </a:rPr>
                  <a:t> </a:t>
                </a:r>
                <a14:m>
                  <m:oMath xmlns:m="http://schemas.openxmlformats.org/officeDocument/2006/math">
                    <m:r>
                      <m:rPr>
                        <m:sty m:val="p"/>
                      </m:rPr>
                      <a:rPr lang="el-GR" sz="1700" b="0" i="1" dirty="0" smtClean="0">
                        <a:solidFill>
                          <a:schemeClr val="bg1"/>
                        </a:solidFill>
                        <a:latin typeface="Cambria Math" panose="02040503050406030204" pitchFamily="18" charset="0"/>
                        <a:ea typeface="Cambria Math" panose="02040503050406030204" pitchFamily="18" charset="0"/>
                      </a:rPr>
                      <m:t>ε</m:t>
                    </m:r>
                    <m:r>
                      <a:rPr lang="el-GR" sz="1700" b="0" i="1" dirty="0" smtClean="0">
                        <a:solidFill>
                          <a:schemeClr val="bg1"/>
                        </a:solidFill>
                        <a:latin typeface="Cambria Math" panose="02040503050406030204" pitchFamily="18" charset="0"/>
                        <a:ea typeface="Cambria Math" panose="02040503050406030204" pitchFamily="18" charset="0"/>
                      </a:rPr>
                      <m:t>~</m:t>
                    </m:r>
                    <m:r>
                      <a:rPr lang="el-GR" sz="1700" b="0" i="1" dirty="0" smtClean="0">
                        <a:solidFill>
                          <a:schemeClr val="bg1"/>
                        </a:solidFill>
                        <a:latin typeface="Cambria Math" panose="02040503050406030204" pitchFamily="18" charset="0"/>
                        <a:ea typeface="Cambria Math" panose="02040503050406030204" pitchFamily="18" charset="0"/>
                      </a:rPr>
                      <m:t>𝒩</m:t>
                    </m:r>
                    <m:r>
                      <a:rPr lang="en-US" sz="1700" b="0" i="1" dirty="0" smtClean="0">
                        <a:solidFill>
                          <a:schemeClr val="bg1"/>
                        </a:solidFill>
                        <a:latin typeface="Cambria Math" panose="02040503050406030204" pitchFamily="18" charset="0"/>
                        <a:ea typeface="Cambria Math" panose="02040503050406030204" pitchFamily="18" charset="0"/>
                      </a:rPr>
                      <m:t>(</m:t>
                    </m:r>
                    <m:r>
                      <a:rPr lang="en-US" sz="1700" b="0" i="1" dirty="0" smtClean="0">
                        <a:solidFill>
                          <a:schemeClr val="bg1"/>
                        </a:solidFill>
                        <a:latin typeface="Cambria Math" panose="02040503050406030204" pitchFamily="18" charset="0"/>
                        <a:ea typeface="Cambria Math" panose="02040503050406030204" pitchFamily="18" charset="0"/>
                      </a:rPr>
                      <m:t>𝜇</m:t>
                    </m:r>
                    <m:r>
                      <a:rPr lang="en-US" sz="1700" b="0" i="1" dirty="0" smtClean="0">
                        <a:solidFill>
                          <a:schemeClr val="bg1"/>
                        </a:solidFill>
                        <a:latin typeface="Cambria Math" panose="02040503050406030204" pitchFamily="18" charset="0"/>
                        <a:ea typeface="Cambria Math" panose="02040503050406030204" pitchFamily="18" charset="0"/>
                      </a:rPr>
                      <m:t>,</m:t>
                    </m:r>
                    <m:sSup>
                      <m:sSupPr>
                        <m:ctrlPr>
                          <a:rPr lang="en-US" sz="1700" b="0" i="1" dirty="0" smtClean="0">
                            <a:solidFill>
                              <a:schemeClr val="bg1"/>
                            </a:solidFill>
                            <a:latin typeface="Cambria Math" panose="02040503050406030204" pitchFamily="18" charset="0"/>
                            <a:ea typeface="Cambria Math" panose="02040503050406030204" pitchFamily="18" charset="0"/>
                          </a:rPr>
                        </m:ctrlPr>
                      </m:sSupPr>
                      <m:e>
                        <m:r>
                          <a:rPr lang="en-US" sz="1700" b="0" i="1" dirty="0" smtClean="0">
                            <a:solidFill>
                              <a:schemeClr val="bg1"/>
                            </a:solidFill>
                            <a:latin typeface="Cambria Math" panose="02040503050406030204" pitchFamily="18" charset="0"/>
                            <a:ea typeface="Cambria Math" panose="02040503050406030204" pitchFamily="18" charset="0"/>
                          </a:rPr>
                          <m:t>𝜎</m:t>
                        </m:r>
                      </m:e>
                      <m:sup>
                        <m:r>
                          <a:rPr lang="en-US" sz="1700" b="0" i="1" dirty="0" smtClean="0">
                            <a:solidFill>
                              <a:schemeClr val="bg1"/>
                            </a:solidFill>
                            <a:latin typeface="Cambria Math" panose="02040503050406030204" pitchFamily="18" charset="0"/>
                            <a:ea typeface="Cambria Math" panose="02040503050406030204" pitchFamily="18" charset="0"/>
                          </a:rPr>
                          <m:t>2</m:t>
                        </m:r>
                      </m:sup>
                    </m:sSup>
                    <m:r>
                      <a:rPr lang="en-US" sz="1700" b="0" i="1" dirty="0" smtClean="0">
                        <a:solidFill>
                          <a:schemeClr val="bg1"/>
                        </a:solidFill>
                        <a:latin typeface="Cambria Math" panose="02040503050406030204" pitchFamily="18" charset="0"/>
                        <a:ea typeface="Cambria Math" panose="02040503050406030204" pitchFamily="18" charset="0"/>
                      </a:rPr>
                      <m:t>)</m:t>
                    </m:r>
                  </m:oMath>
                </a14:m>
                <a:r>
                  <a:rPr lang="en-US" sz="1700" dirty="0">
                    <a:solidFill>
                      <a:schemeClr val="bg1"/>
                    </a:solidFill>
                  </a:rPr>
                  <a:t>:</a:t>
                </a:r>
              </a:p>
              <a:p>
                <a:pPr marL="0" indent="0" algn="ctr">
                  <a:lnSpc>
                    <a:spcPct val="100000"/>
                  </a:lnSpc>
                  <a:spcBef>
                    <a:spcPts val="0"/>
                  </a:spcBef>
                  <a:buNone/>
                </a:pPr>
                <a:endParaRPr lang="en-US" sz="1700" dirty="0">
                  <a:solidFill>
                    <a:schemeClr val="bg1"/>
                  </a:solidFill>
                </a:endParaRPr>
              </a:p>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700" b="0" i="0" dirty="0" smtClean="0">
                          <a:solidFill>
                            <a:srgbClr val="00B0F0"/>
                          </a:solidFill>
                          <a:latin typeface="Cambria Math" panose="02040503050406030204" pitchFamily="18" charset="0"/>
                          <a:ea typeface="Cambria Math" panose="02040503050406030204" pitchFamily="18" charset="0"/>
                        </a:rPr>
                        <m:t>salario</m:t>
                      </m:r>
                      <m:r>
                        <a:rPr lang="es-ES" sz="1700" i="0"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b="0" i="1" dirty="0" smtClean="0">
                              <a:solidFill>
                                <a:srgbClr val="00B0F0"/>
                              </a:solidFill>
                              <a:latin typeface="Cambria Math" panose="02040503050406030204" pitchFamily="18" charset="0"/>
                            </a:rPr>
                            <m:t>0</m:t>
                          </m:r>
                        </m:sub>
                      </m:sSub>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rPr>
                            <m:t>𝑒𝑑𝑢𝑐</m:t>
                          </m:r>
                        </m:sub>
                      </m:sSub>
                      <m:r>
                        <m:rPr>
                          <m:sty m:val="p"/>
                        </m:rPr>
                        <a:rPr lang="es-ES" sz="1700" dirty="0">
                          <a:solidFill>
                            <a:srgbClr val="00B0F0"/>
                          </a:solidFill>
                          <a:latin typeface="Cambria Math" panose="02040503050406030204" pitchFamily="18" charset="0"/>
                        </a:rPr>
                        <m:t>educaci</m:t>
                      </m:r>
                      <m:r>
                        <a:rPr lang="es-ES" sz="1700" dirty="0">
                          <a:solidFill>
                            <a:srgbClr val="00B0F0"/>
                          </a:solidFill>
                          <a:latin typeface="Cambria Math" panose="02040503050406030204" pitchFamily="18" charset="0"/>
                        </a:rPr>
                        <m:t>ó</m:t>
                      </m:r>
                      <m:r>
                        <m:rPr>
                          <m:sty m:val="p"/>
                        </m:rPr>
                        <a:rPr lang="es-ES" sz="1700" dirty="0">
                          <a:solidFill>
                            <a:srgbClr val="00B0F0"/>
                          </a:solidFill>
                          <a:latin typeface="Cambria Math" panose="02040503050406030204" pitchFamily="18" charset="0"/>
                        </a:rPr>
                        <m:t>n</m:t>
                      </m:r>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ea typeface="Cambria Math" panose="02040503050406030204" pitchFamily="18" charset="0"/>
                            </a:rPr>
                            <m:t>𝑒𝑑𝑎𝑑</m:t>
                          </m:r>
                        </m:sub>
                      </m:sSub>
                      <m:r>
                        <m:rPr>
                          <m:sty m:val="p"/>
                        </m:rPr>
                        <a:rPr lang="es-ES" sz="1700" dirty="0">
                          <a:solidFill>
                            <a:srgbClr val="00B0F0"/>
                          </a:solidFill>
                          <a:latin typeface="Cambria Math" panose="02040503050406030204" pitchFamily="18" charset="0"/>
                        </a:rPr>
                        <m:t>edad</m:t>
                      </m:r>
                      <m:r>
                        <a:rPr lang="en-US" sz="1700" b="0" i="1" dirty="0" smtClean="0">
                          <a:solidFill>
                            <a:srgbClr val="00B0F0"/>
                          </a:solidFill>
                          <a:latin typeface="Cambria Math" panose="02040503050406030204" pitchFamily="18" charset="0"/>
                        </a:rPr>
                        <m:t>+</m:t>
                      </m:r>
                      <m:sSub>
                        <m:sSubPr>
                          <m:ctrlPr>
                            <a:rPr lang="en-US" sz="1700" i="1" dirty="0">
                              <a:solidFill>
                                <a:srgbClr val="00B0F0"/>
                              </a:solidFill>
                              <a:latin typeface="Cambria Math" panose="02040503050406030204" pitchFamily="18" charset="0"/>
                            </a:rPr>
                          </m:ctrlPr>
                        </m:sSubPr>
                        <m:e>
                          <m:r>
                            <m:rPr>
                              <m:sty m:val="p"/>
                            </m:rPr>
                            <a:rPr lang="el-GR" sz="1700" i="1" dirty="0">
                              <a:solidFill>
                                <a:srgbClr val="00B0F0"/>
                              </a:solidFill>
                              <a:latin typeface="Cambria Math" panose="02040503050406030204" pitchFamily="18" charset="0"/>
                              <a:ea typeface="Cambria Math" panose="02040503050406030204" pitchFamily="18" charset="0"/>
                            </a:rPr>
                            <m:t>θ</m:t>
                          </m:r>
                        </m:e>
                        <m:sub>
                          <m:r>
                            <a:rPr lang="en-US" sz="1700" i="1" dirty="0">
                              <a:solidFill>
                                <a:srgbClr val="00B0F0"/>
                              </a:solidFill>
                              <a:latin typeface="Cambria Math" panose="02040503050406030204" pitchFamily="18" charset="0"/>
                              <a:ea typeface="Cambria Math" panose="02040503050406030204" pitchFamily="18" charset="0"/>
                            </a:rPr>
                            <m:t>𝑒𝑥𝑝𝑒</m:t>
                          </m:r>
                        </m:sub>
                      </m:sSub>
                      <m:r>
                        <m:rPr>
                          <m:sty m:val="p"/>
                        </m:rPr>
                        <a:rPr lang="es-ES" sz="1700" i="0" dirty="0" smtClean="0">
                          <a:solidFill>
                            <a:srgbClr val="00B0F0"/>
                          </a:solidFill>
                          <a:latin typeface="Cambria Math" panose="02040503050406030204" pitchFamily="18" charset="0"/>
                        </a:rPr>
                        <m:t>experiencia</m:t>
                      </m:r>
                      <m:r>
                        <a:rPr lang="en-US" sz="1700" b="0" i="0" dirty="0" smtClean="0">
                          <a:solidFill>
                            <a:srgbClr val="00B0F0"/>
                          </a:solidFill>
                          <a:latin typeface="Cambria Math" panose="02040503050406030204" pitchFamily="18" charset="0"/>
                        </a:rPr>
                        <m:t>+</m:t>
                      </m:r>
                      <m:r>
                        <m:rPr>
                          <m:sty m:val="p"/>
                        </m:rPr>
                        <a:rPr lang="el-GR" sz="1700" b="0" i="1" dirty="0" smtClean="0">
                          <a:solidFill>
                            <a:srgbClr val="00B0F0"/>
                          </a:solidFill>
                          <a:latin typeface="Cambria Math" panose="02040503050406030204" pitchFamily="18" charset="0"/>
                          <a:ea typeface="Cambria Math" panose="02040503050406030204" pitchFamily="18" charset="0"/>
                        </a:rPr>
                        <m:t>ε</m:t>
                      </m:r>
                    </m:oMath>
                  </m:oMathPara>
                </a14:m>
                <a:endParaRPr lang="es-ES" sz="1700" dirty="0">
                  <a:solidFill>
                    <a:srgbClr val="00B0F0"/>
                  </a:solidFill>
                </a:endParaRPr>
              </a:p>
              <a:p>
                <a:pPr marL="0" indent="0">
                  <a:lnSpc>
                    <a:spcPct val="100000"/>
                  </a:lnSpc>
                  <a:spcBef>
                    <a:spcPts val="0"/>
                  </a:spcBef>
                  <a:buNone/>
                </a:pPr>
                <a:endParaRPr lang="en-US" sz="1400" dirty="0">
                  <a:solidFill>
                    <a:schemeClr val="bg1"/>
                  </a:solidFill>
                </a:endParaRPr>
              </a:p>
            </p:txBody>
          </p:sp>
        </mc:Choice>
        <mc:Fallback xmlns="">
          <p:sp>
            <p:nvSpPr>
              <p:cNvPr id="3" name="Content Placeholder 2">
                <a:extLst>
                  <a:ext uri="{FF2B5EF4-FFF2-40B4-BE49-F238E27FC236}">
                    <a16:creationId xmlns:a16="http://schemas.microsoft.com/office/drawing/2014/main" id="{6E169539-4C22-06DC-BBD8-37EE2D72AF9D}"/>
                  </a:ext>
                </a:extLst>
              </p:cNvPr>
              <p:cNvSpPr>
                <a:spLocks noGrp="1" noRot="1" noChangeAspect="1" noMove="1" noResize="1" noEditPoints="1" noAdjustHandles="1" noChangeArrowheads="1" noChangeShapeType="1" noTextEdit="1"/>
              </p:cNvSpPr>
              <p:nvPr>
                <p:ph idx="1"/>
              </p:nvPr>
            </p:nvSpPr>
            <p:spPr>
              <a:xfrm>
                <a:off x="371093" y="2530601"/>
                <a:ext cx="6372607" cy="4205479"/>
              </a:xfrm>
              <a:blipFill>
                <a:blip r:embed="rId3"/>
                <a:stretch>
                  <a:fillRect l="-574" t="-1594"/>
                </a:stretch>
              </a:blipFill>
            </p:spPr>
            <p:txBody>
              <a:bodyPr/>
              <a:lstStyle/>
              <a:p>
                <a:r>
                  <a:rPr lang="es-BO">
                    <a:noFill/>
                  </a:rPr>
                  <a:t> </a:t>
                </a:r>
              </a:p>
            </p:txBody>
          </p:sp>
        </mc:Fallback>
      </mc:AlternateContent>
    </p:spTree>
    <p:extLst>
      <p:ext uri="{BB962C8B-B14F-4D97-AF65-F5344CB8AC3E}">
        <p14:creationId xmlns:p14="http://schemas.microsoft.com/office/powerpoint/2010/main" val="2086803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4" name="Rectangle 41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C5B1A16D-00BF-E89D-36CB-52D277DBC3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087" r="9090"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6" name="Rectangle 41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8" name="Rectangle 41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20" name="Rectangle 41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020CA5FB-29C0-A068-3F4A-EF6995E25F04}"/>
              </a:ext>
            </a:extLst>
          </p:cNvPr>
          <p:cNvSpPr>
            <a:spLocks noGrp="1"/>
          </p:cNvSpPr>
          <p:nvPr>
            <p:ph type="title"/>
          </p:nvPr>
        </p:nvSpPr>
        <p:spPr>
          <a:xfrm>
            <a:off x="371094" y="1161288"/>
            <a:ext cx="3438144" cy="1124712"/>
          </a:xfrm>
        </p:spPr>
        <p:txBody>
          <a:bodyPr anchor="b">
            <a:normAutofit/>
          </a:bodyPr>
          <a:lstStyle/>
          <a:p>
            <a:r>
              <a:rPr lang="es-BO" sz="3200" dirty="0">
                <a:solidFill>
                  <a:srgbClr val="C55A11"/>
                </a:solidFill>
              </a:rPr>
              <a:t>Algoritmos y modelos</a:t>
            </a:r>
          </a:p>
        </p:txBody>
      </p:sp>
      <p:sp>
        <p:nvSpPr>
          <p:cNvPr id="9" name="Content Placeholder 2">
            <a:extLst>
              <a:ext uri="{FF2B5EF4-FFF2-40B4-BE49-F238E27FC236}">
                <a16:creationId xmlns:a16="http://schemas.microsoft.com/office/drawing/2014/main" id="{341EF0BA-F173-4792-C8CC-F60C0D5B094C}"/>
              </a:ext>
            </a:extLst>
          </p:cNvPr>
          <p:cNvSpPr>
            <a:spLocks noGrp="1"/>
          </p:cNvSpPr>
          <p:nvPr>
            <p:ph idx="1"/>
          </p:nvPr>
        </p:nvSpPr>
        <p:spPr>
          <a:xfrm>
            <a:off x="371093" y="2530601"/>
            <a:ext cx="7302247" cy="4144519"/>
          </a:xfrm>
        </p:spPr>
        <p:txBody>
          <a:bodyPr anchor="t">
            <a:normAutofit/>
          </a:bodyPr>
          <a:lstStyle/>
          <a:p>
            <a:pPr marL="0" indent="0">
              <a:lnSpc>
                <a:spcPct val="100000"/>
              </a:lnSpc>
              <a:spcBef>
                <a:spcPts val="0"/>
              </a:spcBef>
              <a:buNone/>
            </a:pPr>
            <a:r>
              <a:rPr lang="es-ES" sz="1800" dirty="0">
                <a:solidFill>
                  <a:srgbClr val="C55A11"/>
                </a:solidFill>
              </a:rPr>
              <a:t>Algoritmo: </a:t>
            </a:r>
            <a:r>
              <a:rPr lang="es-ES" sz="1800" dirty="0">
                <a:solidFill>
                  <a:schemeClr val="bg1"/>
                </a:solidFill>
              </a:rPr>
              <a:t>Serie de pasos o instrucciones lógicas que se utilizan para realizar una tarea específica. </a:t>
            </a:r>
          </a:p>
          <a:p>
            <a:pPr marL="0" indent="0">
              <a:lnSpc>
                <a:spcPct val="100000"/>
              </a:lnSpc>
              <a:spcBef>
                <a:spcPts val="0"/>
              </a:spcBef>
              <a:buNone/>
            </a:pPr>
            <a:endParaRPr lang="es-ES" sz="1800" dirty="0">
              <a:solidFill>
                <a:schemeClr val="bg1"/>
              </a:solidFill>
            </a:endParaRPr>
          </a:p>
          <a:p>
            <a:pPr marL="0" indent="0">
              <a:lnSpc>
                <a:spcPct val="100000"/>
              </a:lnSpc>
              <a:spcBef>
                <a:spcPts val="0"/>
              </a:spcBef>
              <a:buNone/>
            </a:pPr>
            <a:r>
              <a:rPr lang="es-ES" sz="1600" dirty="0">
                <a:solidFill>
                  <a:schemeClr val="bg2">
                    <a:lumMod val="90000"/>
                  </a:schemeClr>
                </a:solidFill>
                <a:latin typeface="Lucida Console" panose="020B0609040504020204" pitchFamily="49" charset="0"/>
              </a:rPr>
              <a:t>Output: </a:t>
            </a:r>
            <a:r>
              <a:rPr lang="es-ES" sz="1600" dirty="0">
                <a:solidFill>
                  <a:srgbClr val="FF0000"/>
                </a:solidFill>
                <a:latin typeface="Lucida Console" panose="020B0609040504020204" pitchFamily="49" charset="0"/>
              </a:rPr>
              <a:t>salario</a:t>
            </a:r>
          </a:p>
          <a:p>
            <a:pPr marL="0" indent="0">
              <a:lnSpc>
                <a:spcPct val="100000"/>
              </a:lnSpc>
              <a:spcBef>
                <a:spcPts val="0"/>
              </a:spcBef>
              <a:buNone/>
            </a:pPr>
            <a:r>
              <a:rPr lang="es-ES" sz="1600" dirty="0">
                <a:solidFill>
                  <a:schemeClr val="bg2">
                    <a:lumMod val="90000"/>
                  </a:schemeClr>
                </a:solidFill>
                <a:latin typeface="Lucida Console" panose="020B0609040504020204" pitchFamily="49" charset="0"/>
              </a:rPr>
              <a:t>Input: </a:t>
            </a:r>
            <a:r>
              <a:rPr lang="es-ES" sz="1600" dirty="0">
                <a:solidFill>
                  <a:srgbClr val="7030A0"/>
                </a:solidFill>
                <a:latin typeface="Lucida Console" panose="020B0609040504020204" pitchFamily="49" charset="0"/>
              </a:rPr>
              <a:t>edad, experiencia, educación</a:t>
            </a:r>
          </a:p>
          <a:p>
            <a:pPr marL="0" indent="0">
              <a:lnSpc>
                <a:spcPct val="100000"/>
              </a:lnSpc>
              <a:spcBef>
                <a:spcPts val="0"/>
              </a:spcBef>
              <a:buNone/>
            </a:pPr>
            <a:r>
              <a:rPr lang="es-ES" sz="1600" dirty="0" err="1">
                <a:solidFill>
                  <a:srgbClr val="00B050"/>
                </a:solidFill>
                <a:latin typeface="Lucida Console" panose="020B0609040504020204" pitchFamily="49" charset="0"/>
              </a:rPr>
              <a:t>if</a:t>
            </a:r>
            <a:r>
              <a:rPr lang="es-ES" sz="1600" dirty="0">
                <a:solidFill>
                  <a:schemeClr val="bg1"/>
                </a:solidFill>
                <a:latin typeface="Lucida Console" panose="020B0609040504020204" pitchFamily="49" charset="0"/>
              </a:rPr>
              <a:t> </a:t>
            </a:r>
            <a:r>
              <a:rPr lang="es-ES" sz="1600" dirty="0">
                <a:solidFill>
                  <a:srgbClr val="00B050"/>
                </a:solidFill>
                <a:latin typeface="Lucida Console" panose="020B0609040504020204" pitchFamily="49" charset="0"/>
              </a:rPr>
              <a:t>edad &gt; 6</a:t>
            </a:r>
          </a:p>
          <a:p>
            <a:pPr marL="342900" indent="0">
              <a:lnSpc>
                <a:spcPct val="100000"/>
              </a:lnSpc>
              <a:spcBef>
                <a:spcPts val="0"/>
              </a:spcBef>
              <a:buNone/>
            </a:pPr>
            <a:r>
              <a:rPr lang="es-ES" sz="1600" dirty="0" err="1">
                <a:solidFill>
                  <a:srgbClr val="FFC000"/>
                </a:solidFill>
                <a:latin typeface="Lucida Console" panose="020B0609040504020204" pitchFamily="49" charset="0"/>
              </a:rPr>
              <a:t>for</a:t>
            </a:r>
            <a:r>
              <a:rPr lang="es-ES" sz="1600" dirty="0">
                <a:solidFill>
                  <a:schemeClr val="bg1"/>
                </a:solidFill>
                <a:latin typeface="Lucida Console" panose="020B0609040504020204" pitchFamily="49" charset="0"/>
              </a:rPr>
              <a:t> </a:t>
            </a:r>
            <a:r>
              <a:rPr lang="es-ES" sz="1600" dirty="0">
                <a:solidFill>
                  <a:srgbClr val="FFC000"/>
                </a:solidFill>
                <a:latin typeface="Lucida Console" panose="020B0609040504020204" pitchFamily="49" charset="0"/>
              </a:rPr>
              <a:t>(edad) t = 1:n</a:t>
            </a:r>
          </a:p>
          <a:p>
            <a:pPr marL="631825" indent="0">
              <a:lnSpc>
                <a:spcPct val="100000"/>
              </a:lnSpc>
              <a:spcBef>
                <a:spcPts val="0"/>
              </a:spcBef>
              <a:buNone/>
            </a:pPr>
            <a:r>
              <a:rPr lang="es-ES" sz="1600" dirty="0">
                <a:solidFill>
                  <a:srgbClr val="7030A0"/>
                </a:solidFill>
                <a:latin typeface="Lucida Console" panose="020B0609040504020204" pitchFamily="49" charset="0"/>
              </a:rPr>
              <a:t>educación(t)  = </a:t>
            </a:r>
            <a:r>
              <a:rPr lang="es-ES" sz="1600" i="1" dirty="0">
                <a:solidFill>
                  <a:srgbClr val="7030A0"/>
                </a:solidFill>
                <a:latin typeface="Lucida Console" panose="020B0609040504020204" pitchFamily="49" charset="0"/>
              </a:rPr>
              <a:t>f</a:t>
            </a:r>
            <a:r>
              <a:rPr lang="es-ES" sz="1600" dirty="0">
                <a:solidFill>
                  <a:srgbClr val="7030A0"/>
                </a:solidFill>
                <a:latin typeface="Lucida Console" panose="020B0609040504020204" pitchFamily="49" charset="0"/>
              </a:rPr>
              <a:t>(estudios)</a:t>
            </a:r>
          </a:p>
          <a:p>
            <a:pPr marL="631825" indent="0">
              <a:lnSpc>
                <a:spcPct val="100000"/>
              </a:lnSpc>
              <a:spcBef>
                <a:spcPts val="0"/>
              </a:spcBef>
              <a:buNone/>
            </a:pPr>
            <a:r>
              <a:rPr lang="es-ES" sz="1600" dirty="0">
                <a:solidFill>
                  <a:schemeClr val="bg1"/>
                </a:solidFill>
                <a:latin typeface="Lucida Console" panose="020B0609040504020204" pitchFamily="49" charset="0"/>
              </a:rPr>
              <a:t>	</a:t>
            </a:r>
            <a:r>
              <a:rPr lang="es-ES" sz="1600" dirty="0" err="1">
                <a:solidFill>
                  <a:srgbClr val="FF00FF"/>
                </a:solidFill>
                <a:latin typeface="Lucida Console" panose="020B0609040504020204" pitchFamily="49" charset="0"/>
              </a:rPr>
              <a:t>while</a:t>
            </a:r>
            <a:r>
              <a:rPr lang="es-ES" sz="1600" dirty="0">
                <a:solidFill>
                  <a:srgbClr val="FF00FF"/>
                </a:solidFill>
                <a:latin typeface="Lucida Console" panose="020B0609040504020204" pitchFamily="49" charset="0"/>
              </a:rPr>
              <a:t> (educación &amp; edad) &gt; aceptable</a:t>
            </a:r>
          </a:p>
          <a:p>
            <a:pPr marL="685800" indent="0">
              <a:lnSpc>
                <a:spcPct val="100000"/>
              </a:lnSpc>
              <a:spcBef>
                <a:spcPts val="0"/>
              </a:spcBef>
              <a:buNone/>
              <a:tabLst>
                <a:tab pos="1317625" algn="l"/>
              </a:tabLst>
            </a:pPr>
            <a:r>
              <a:rPr lang="es-ES" sz="1600" dirty="0">
                <a:solidFill>
                  <a:schemeClr val="bg1"/>
                </a:solidFill>
                <a:latin typeface="Lucida Console" panose="020B0609040504020204" pitchFamily="49" charset="0"/>
              </a:rPr>
              <a:t>	</a:t>
            </a:r>
            <a:r>
              <a:rPr lang="es-ES" sz="1600" dirty="0" err="1">
                <a:solidFill>
                  <a:srgbClr val="00B0F0"/>
                </a:solidFill>
                <a:latin typeface="Lucida Console" panose="020B0609040504020204" pitchFamily="49" charset="0"/>
              </a:rPr>
              <a:t>for</a:t>
            </a:r>
            <a:r>
              <a:rPr lang="es-ES" sz="1600" dirty="0">
                <a:solidFill>
                  <a:srgbClr val="00B0F0"/>
                </a:solidFill>
                <a:latin typeface="Lucida Console" panose="020B0609040504020204" pitchFamily="49" charset="0"/>
              </a:rPr>
              <a:t> (años) e = 1:m </a:t>
            </a:r>
          </a:p>
          <a:p>
            <a:pPr marL="685800" indent="0">
              <a:lnSpc>
                <a:spcPct val="100000"/>
              </a:lnSpc>
              <a:spcBef>
                <a:spcPts val="0"/>
              </a:spcBef>
              <a:buNone/>
              <a:tabLst>
                <a:tab pos="1317625" algn="l"/>
                <a:tab pos="1660525" algn="l"/>
              </a:tabLst>
            </a:pPr>
            <a:r>
              <a:rPr lang="es-ES" sz="1600" dirty="0">
                <a:solidFill>
                  <a:schemeClr val="bg1"/>
                </a:solidFill>
                <a:latin typeface="Lucida Console" panose="020B0609040504020204" pitchFamily="49" charset="0"/>
              </a:rPr>
              <a:t>		</a:t>
            </a:r>
            <a:r>
              <a:rPr lang="es-ES" sz="1600" dirty="0">
                <a:solidFill>
                  <a:srgbClr val="7030A0"/>
                </a:solidFill>
                <a:latin typeface="Lucida Console" panose="020B0609040504020204" pitchFamily="49" charset="0"/>
              </a:rPr>
              <a:t>experiencia = e</a:t>
            </a:r>
          </a:p>
          <a:p>
            <a:pPr marL="685800" indent="0">
              <a:lnSpc>
                <a:spcPct val="100000"/>
              </a:lnSpc>
              <a:spcBef>
                <a:spcPts val="0"/>
              </a:spcBef>
              <a:buNone/>
              <a:tabLst>
                <a:tab pos="1317625" algn="l"/>
                <a:tab pos="1660525" algn="l"/>
              </a:tabLst>
            </a:pPr>
            <a:r>
              <a:rPr lang="es-ES" sz="1600" dirty="0">
                <a:solidFill>
                  <a:schemeClr val="bg1"/>
                </a:solidFill>
                <a:latin typeface="Lucida Console" panose="020B0609040504020204" pitchFamily="49" charset="0"/>
              </a:rPr>
              <a:t>	</a:t>
            </a:r>
            <a:r>
              <a:rPr lang="es-ES" sz="1600" dirty="0" err="1">
                <a:solidFill>
                  <a:srgbClr val="00B0F0"/>
                </a:solidFill>
                <a:latin typeface="Lucida Console" panose="020B0609040504020204" pitchFamily="49" charset="0"/>
              </a:rPr>
              <a:t>end</a:t>
            </a:r>
            <a:endParaRPr lang="es-ES" sz="1600" dirty="0">
              <a:solidFill>
                <a:srgbClr val="00B0F0"/>
              </a:solidFill>
              <a:latin typeface="Lucida Console" panose="020B0609040504020204" pitchFamily="49" charset="0"/>
            </a:endParaRPr>
          </a:p>
          <a:p>
            <a:pPr marL="1089025" indent="0">
              <a:lnSpc>
                <a:spcPct val="100000"/>
              </a:lnSpc>
              <a:spcBef>
                <a:spcPts val="0"/>
              </a:spcBef>
              <a:buNone/>
              <a:tabLst>
                <a:tab pos="1317625" algn="l"/>
                <a:tab pos="1660525" algn="l"/>
              </a:tabLst>
            </a:pPr>
            <a:r>
              <a:rPr lang="es-ES" sz="1600" dirty="0">
                <a:solidFill>
                  <a:srgbClr val="FF0000"/>
                </a:solidFill>
                <a:latin typeface="Lucida Console" panose="020B0609040504020204" pitchFamily="49" charset="0"/>
              </a:rPr>
              <a:t>salario(t) </a:t>
            </a:r>
            <a:r>
              <a:rPr lang="es-ES" sz="1600" dirty="0">
                <a:solidFill>
                  <a:schemeClr val="bg2">
                    <a:lumMod val="90000"/>
                  </a:schemeClr>
                </a:solidFill>
                <a:latin typeface="Lucida Console" panose="020B0609040504020204" pitchFamily="49" charset="0"/>
              </a:rPr>
              <a:t>=  𝑓(</a:t>
            </a:r>
            <a:r>
              <a:rPr lang="es-ES" sz="1600" dirty="0">
                <a:solidFill>
                  <a:srgbClr val="7030A0"/>
                </a:solidFill>
                <a:latin typeface="Lucida Console" panose="020B0609040504020204" pitchFamily="49" charset="0"/>
              </a:rPr>
              <a:t>educación, edad, experiencia</a:t>
            </a:r>
            <a:r>
              <a:rPr lang="es-ES" sz="1600" dirty="0">
                <a:solidFill>
                  <a:schemeClr val="bg2">
                    <a:lumMod val="90000"/>
                  </a:schemeClr>
                </a:solidFill>
                <a:latin typeface="Lucida Console" panose="020B0609040504020204" pitchFamily="49" charset="0"/>
              </a:rPr>
              <a:t>;𝚯)</a:t>
            </a:r>
          </a:p>
          <a:p>
            <a:pPr marL="914400" indent="0">
              <a:lnSpc>
                <a:spcPct val="100000"/>
              </a:lnSpc>
              <a:spcBef>
                <a:spcPts val="0"/>
              </a:spcBef>
              <a:buNone/>
              <a:tabLst>
                <a:tab pos="1317625" algn="l"/>
                <a:tab pos="1660525" algn="l"/>
              </a:tabLst>
            </a:pPr>
            <a:r>
              <a:rPr lang="es-ES" sz="1600" dirty="0" err="1">
                <a:solidFill>
                  <a:srgbClr val="FF00FF"/>
                </a:solidFill>
                <a:latin typeface="Lucida Console" panose="020B0609040504020204" pitchFamily="49" charset="0"/>
              </a:rPr>
              <a:t>end</a:t>
            </a:r>
            <a:endParaRPr lang="es-ES" sz="1600" dirty="0">
              <a:solidFill>
                <a:srgbClr val="FF00FF"/>
              </a:solidFill>
              <a:latin typeface="Lucida Console" panose="020B0609040504020204" pitchFamily="49" charset="0"/>
            </a:endParaRPr>
          </a:p>
          <a:p>
            <a:pPr marL="342900" indent="0">
              <a:lnSpc>
                <a:spcPct val="100000"/>
              </a:lnSpc>
              <a:spcBef>
                <a:spcPts val="0"/>
              </a:spcBef>
              <a:buNone/>
              <a:tabLst>
                <a:tab pos="174625" algn="l"/>
                <a:tab pos="1317625" algn="l"/>
                <a:tab pos="1660525" algn="l"/>
              </a:tabLst>
            </a:pPr>
            <a:r>
              <a:rPr lang="es-ES" sz="1600" dirty="0" err="1">
                <a:solidFill>
                  <a:srgbClr val="FFC000"/>
                </a:solidFill>
                <a:latin typeface="Lucida Console" panose="020B0609040504020204" pitchFamily="49" charset="0"/>
              </a:rPr>
              <a:t>end</a:t>
            </a:r>
            <a:endParaRPr lang="es-ES" sz="1600" dirty="0">
              <a:solidFill>
                <a:srgbClr val="FFC000"/>
              </a:solidFill>
              <a:latin typeface="Lucida Console" panose="020B0609040504020204" pitchFamily="49" charset="0"/>
            </a:endParaRPr>
          </a:p>
          <a:p>
            <a:pPr marL="0" indent="0">
              <a:lnSpc>
                <a:spcPct val="100000"/>
              </a:lnSpc>
              <a:spcBef>
                <a:spcPts val="0"/>
              </a:spcBef>
              <a:buNone/>
              <a:tabLst>
                <a:tab pos="1317625" algn="l"/>
                <a:tab pos="1660525" algn="l"/>
              </a:tabLst>
            </a:pPr>
            <a:r>
              <a:rPr lang="es-ES" sz="1600" dirty="0" err="1">
                <a:solidFill>
                  <a:srgbClr val="00B050"/>
                </a:solidFill>
                <a:latin typeface="Lucida Console" panose="020B0609040504020204" pitchFamily="49" charset="0"/>
              </a:rPr>
              <a:t>end</a:t>
            </a:r>
            <a:endParaRPr lang="es-ES" sz="2000" dirty="0">
              <a:solidFill>
                <a:schemeClr val="bg1"/>
              </a:solidFill>
            </a:endParaRPr>
          </a:p>
          <a:p>
            <a:pPr marL="685800" indent="0">
              <a:lnSpc>
                <a:spcPct val="100000"/>
              </a:lnSpc>
              <a:spcBef>
                <a:spcPts val="0"/>
              </a:spcBef>
              <a:buNone/>
              <a:tabLst>
                <a:tab pos="1317625" algn="l"/>
              </a:tabLst>
            </a:pPr>
            <a:endParaRPr lang="es-BO" sz="1200" dirty="0">
              <a:solidFill>
                <a:schemeClr val="bg1"/>
              </a:solidFill>
            </a:endParaRPr>
          </a:p>
        </p:txBody>
      </p:sp>
    </p:spTree>
    <p:extLst>
      <p:ext uri="{BB962C8B-B14F-4D97-AF65-F5344CB8AC3E}">
        <p14:creationId xmlns:p14="http://schemas.microsoft.com/office/powerpoint/2010/main" val="2289164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0718A727-48C5-0DCB-4B69-16CC47B500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130" r="9090" b="695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592A87-91D9-224D-9D2F-46BD3358FD70}"/>
              </a:ext>
            </a:extLst>
          </p:cNvPr>
          <p:cNvSpPr>
            <a:spLocks noGrp="1"/>
          </p:cNvSpPr>
          <p:nvPr>
            <p:ph type="title"/>
          </p:nvPr>
        </p:nvSpPr>
        <p:spPr>
          <a:xfrm>
            <a:off x="371094" y="1161288"/>
            <a:ext cx="3438144" cy="1124712"/>
          </a:xfrm>
        </p:spPr>
        <p:txBody>
          <a:bodyPr anchor="b">
            <a:normAutofit/>
          </a:bodyPr>
          <a:lstStyle/>
          <a:p>
            <a:r>
              <a:rPr lang="es-BO" sz="3200" dirty="0">
                <a:solidFill>
                  <a:srgbClr val="C55A11"/>
                </a:solidFill>
              </a:rPr>
              <a:t>Algoritmos y modelos</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E169539-4C22-06DC-BBD8-37EE2D72AF9D}"/>
              </a:ext>
            </a:extLst>
          </p:cNvPr>
          <p:cNvSpPr>
            <a:spLocks noGrp="1"/>
          </p:cNvSpPr>
          <p:nvPr>
            <p:ph idx="1"/>
          </p:nvPr>
        </p:nvSpPr>
        <p:spPr>
          <a:xfrm>
            <a:off x="371094" y="2718054"/>
            <a:ext cx="4383786" cy="3207258"/>
          </a:xfrm>
        </p:spPr>
        <p:txBody>
          <a:bodyPr anchor="t">
            <a:noAutofit/>
          </a:bodyPr>
          <a:lstStyle/>
          <a:p>
            <a:pPr marL="0" indent="0">
              <a:buNone/>
            </a:pPr>
            <a:r>
              <a:rPr lang="es-ES" sz="1600" dirty="0">
                <a:solidFill>
                  <a:schemeClr val="bg1"/>
                </a:solidFill>
              </a:rPr>
              <a:t>En el contexto de ML:</a:t>
            </a:r>
          </a:p>
          <a:p>
            <a:pPr marL="0" indent="0">
              <a:buNone/>
            </a:pPr>
            <a:r>
              <a:rPr lang="es-ES" sz="1600" dirty="0">
                <a:solidFill>
                  <a:srgbClr val="C55A11"/>
                </a:solidFill>
              </a:rPr>
              <a:t>Modelo:</a:t>
            </a:r>
            <a:r>
              <a:rPr lang="es-ES" sz="1600" dirty="0">
                <a:solidFill>
                  <a:schemeClr val="bg1"/>
                </a:solidFill>
              </a:rPr>
              <a:t> representación resultante que se ajusta a los datos y que se utiliza para hacer predicciones o tomar decisiones. </a:t>
            </a:r>
          </a:p>
          <a:p>
            <a:pPr marL="0" indent="0">
              <a:buNone/>
            </a:pPr>
            <a:r>
              <a:rPr lang="es-ES" sz="1600" dirty="0">
                <a:solidFill>
                  <a:srgbClr val="C55A11"/>
                </a:solidFill>
              </a:rPr>
              <a:t>Algoritmo:</a:t>
            </a:r>
            <a:r>
              <a:rPr lang="es-ES" sz="1600" dirty="0">
                <a:solidFill>
                  <a:schemeClr val="bg1"/>
                </a:solidFill>
              </a:rPr>
              <a:t> instrucciones que guía cómo se ajustan los parámetros de un modelo durante el proceso de entrenamiento.</a:t>
            </a:r>
          </a:p>
          <a:p>
            <a:pPr marL="0" indent="0">
              <a:lnSpc>
                <a:spcPct val="100000"/>
              </a:lnSpc>
              <a:spcBef>
                <a:spcPts val="0"/>
              </a:spcBef>
              <a:buNone/>
            </a:pPr>
            <a:endParaRPr lang="es-ES" sz="1600" dirty="0">
              <a:solidFill>
                <a:schemeClr val="bg1"/>
              </a:solidFill>
            </a:endParaRPr>
          </a:p>
          <a:p>
            <a:pPr marL="0" indent="0">
              <a:lnSpc>
                <a:spcPct val="100000"/>
              </a:lnSpc>
              <a:spcBef>
                <a:spcPts val="0"/>
              </a:spcBef>
              <a:buNone/>
            </a:pPr>
            <a:r>
              <a:rPr lang="es-ES" sz="1600" dirty="0">
                <a:solidFill>
                  <a:schemeClr val="bg1"/>
                </a:solidFill>
              </a:rPr>
              <a:t>En el proceso de aprendizaje automático, primero se selecciona un algoritmo apropiado para el tipo de problema que se está abordando (supervisado, no supervisado, etc.). Luego, este algoritmo se utiliza para entrenar un modelo específico, ajustando sus parámetros para que el modelo pueda realizar la tarea deseada en datos nuevos.</a:t>
            </a:r>
            <a:endParaRPr lang="es-BO" sz="1600" dirty="0">
              <a:solidFill>
                <a:schemeClr val="bg1"/>
              </a:solidFill>
            </a:endParaRPr>
          </a:p>
          <a:p>
            <a:pPr marL="0" indent="0">
              <a:buNone/>
            </a:pPr>
            <a:endParaRPr lang="es-ES" sz="1600" dirty="0">
              <a:solidFill>
                <a:schemeClr val="bg1"/>
              </a:solidFill>
            </a:endParaRPr>
          </a:p>
          <a:p>
            <a:pPr marL="0" indent="0">
              <a:buNone/>
            </a:pPr>
            <a:endParaRPr lang="es-ES" sz="1600" dirty="0">
              <a:solidFill>
                <a:schemeClr val="bg1"/>
              </a:solidFill>
            </a:endParaRPr>
          </a:p>
        </p:txBody>
      </p:sp>
    </p:spTree>
    <p:extLst>
      <p:ext uri="{BB962C8B-B14F-4D97-AF65-F5344CB8AC3E}">
        <p14:creationId xmlns:p14="http://schemas.microsoft.com/office/powerpoint/2010/main" val="3929239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79A98359-0D05-530A-6D34-BFC41EF5A1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41" r="9089" b="333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917E81-1D25-397A-CC23-8D3975B94578}"/>
              </a:ext>
            </a:extLst>
          </p:cNvPr>
          <p:cNvSpPr>
            <a:spLocks noGrp="1"/>
          </p:cNvSpPr>
          <p:nvPr>
            <p:ph type="title"/>
          </p:nvPr>
        </p:nvSpPr>
        <p:spPr>
          <a:xfrm>
            <a:off x="477981" y="1122363"/>
            <a:ext cx="4023360" cy="3204134"/>
          </a:xfrm>
        </p:spPr>
        <p:txBody>
          <a:bodyPr vert="horz" lIns="91440" tIns="45720" rIns="91440" bIns="45720" rtlCol="0" anchor="b">
            <a:normAutofit fontScale="90000"/>
          </a:bodyPr>
          <a:lstStyle/>
          <a:p>
            <a:r>
              <a:rPr lang="es-ES" sz="4800" dirty="0">
                <a:solidFill>
                  <a:schemeClr val="bg1"/>
                </a:solidFill>
                <a:latin typeface="+mj-lt"/>
              </a:rPr>
              <a:t>¿Cuál es la diferencia entre machine </a:t>
            </a:r>
            <a:r>
              <a:rPr lang="es-ES" sz="4800" dirty="0" err="1">
                <a:solidFill>
                  <a:schemeClr val="bg1"/>
                </a:solidFill>
                <a:latin typeface="+mj-lt"/>
              </a:rPr>
              <a:t>learning</a:t>
            </a:r>
            <a:r>
              <a:rPr lang="es-ES" sz="4800" dirty="0">
                <a:solidFill>
                  <a:schemeClr val="bg1"/>
                </a:solidFill>
                <a:latin typeface="+mj-lt"/>
              </a:rPr>
              <a:t> y econometría?</a:t>
            </a:r>
            <a:endParaRPr lang="es-BO" sz="4800" dirty="0">
              <a:solidFill>
                <a:schemeClr val="bg1"/>
              </a:solidFill>
              <a:latin typeface="+mj-lt"/>
            </a:endParaRP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8333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38AA14-D23A-CBC8-1D36-0D42E632EAE6}"/>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sp>
        <p:nvSpPr>
          <p:cNvPr id="6" name="Rectangle 5">
            <a:extLst>
              <a:ext uri="{FF2B5EF4-FFF2-40B4-BE49-F238E27FC236}">
                <a16:creationId xmlns:a16="http://schemas.microsoft.com/office/drawing/2014/main" id="{EE611684-EE10-2A9B-1AD8-33354C7E80FB}"/>
              </a:ext>
            </a:extLst>
          </p:cNvPr>
          <p:cNvSpPr/>
          <p:nvPr>
            <p:custDataLst>
              <p:tags r:id="rId3"/>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BO" sz="3600" b="1" dirty="0">
                <a:solidFill>
                  <a:srgbClr val="5B5B5B"/>
                </a:solidFill>
              </a:rPr>
              <a:t>¿Han estudiado antes econometría?</a:t>
            </a:r>
          </a:p>
        </p:txBody>
      </p:sp>
      <p:sp>
        <p:nvSpPr>
          <p:cNvPr id="7" name="Rectangle 6">
            <a:extLst>
              <a:ext uri="{FF2B5EF4-FFF2-40B4-BE49-F238E27FC236}">
                <a16:creationId xmlns:a16="http://schemas.microsoft.com/office/drawing/2014/main" id="{7FB0AB6E-B2CB-EC0B-C2EA-CA5B34616BA6}"/>
              </a:ext>
            </a:extLst>
          </p:cNvPr>
          <p:cNvSpPr/>
          <p:nvPr>
            <p:custDataLst>
              <p:tags r:id="rId4"/>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s-BO" sz="1400">
              <a:solidFill>
                <a:srgbClr val="5B5B5B"/>
              </a:solidFill>
            </a:endParaRPr>
          </a:p>
        </p:txBody>
      </p:sp>
      <p:pic>
        <p:nvPicPr>
          <p:cNvPr id="9" name="Picture 8">
            <a:extLst>
              <a:ext uri="{FF2B5EF4-FFF2-40B4-BE49-F238E27FC236}">
                <a16:creationId xmlns:a16="http://schemas.microsoft.com/office/drawing/2014/main" id="{8EEC3D4F-E20D-9C91-9C0C-C19BC279A943}"/>
              </a:ext>
            </a:extLst>
          </p:cNvPr>
          <p:cNvPicPr>
            <a:picLocks/>
          </p:cNvPicPr>
          <p:nvPr>
            <p:custDataLst>
              <p:tags r:id="rId5"/>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Tree>
    <p:custDataLst>
      <p:tags r:id="rId1"/>
    </p:custDataLst>
    <p:extLst>
      <p:ext uri="{BB962C8B-B14F-4D97-AF65-F5344CB8AC3E}">
        <p14:creationId xmlns:p14="http://schemas.microsoft.com/office/powerpoint/2010/main" val="42811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solidFill>
                  <a:srgbClr val="7030A0"/>
                </a:solidFill>
              </a:rPr>
              <a:t>Econometría</a:t>
            </a:r>
            <a:r>
              <a:rPr lang="es-BO" dirty="0"/>
              <a:t> y machine </a:t>
            </a:r>
            <a:r>
              <a:rPr lang="es-BO" dirty="0" err="1"/>
              <a:t>learning</a:t>
            </a:r>
            <a:endParaRPr lang="es-BO"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2FECF-6FBE-FA75-8578-9B58FAE75AA7}"/>
                  </a:ext>
                </a:extLst>
              </p:cNvPr>
              <p:cNvSpPr txBox="1"/>
              <p:nvPr/>
            </p:nvSpPr>
            <p:spPr>
              <a:xfrm>
                <a:off x="1561297" y="4896975"/>
                <a:ext cx="9305624" cy="490199"/>
              </a:xfrm>
              <a:prstGeom prst="rect">
                <a:avLst/>
              </a:prstGeom>
              <a:noFill/>
            </p:spPr>
            <p:txBody>
              <a:bodyPr wrap="square">
                <a:spAutoFit/>
              </a:bodyPr>
              <a:lstStyle/>
              <a:p>
                <a:pPr marL="0" indent="0">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2400" b="0" i="0" dirty="0" smtClean="0">
                          <a:solidFill>
                            <a:srgbClr val="FF0000"/>
                          </a:solidFill>
                          <a:latin typeface="Cambria Math" panose="02040503050406030204" pitchFamily="18" charset="0"/>
                          <a:ea typeface="Cambria Math" panose="02040503050406030204" pitchFamily="18" charset="0"/>
                        </a:rPr>
                        <m:t>salario</m:t>
                      </m:r>
                      <m:r>
                        <a:rPr lang="es-ES" sz="2400" i="0" dirty="0" smtClean="0">
                          <a:solidFill>
                            <a:srgbClr val="FF0000"/>
                          </a:solidFill>
                          <a:latin typeface="Cambria Math" panose="02040503050406030204" pitchFamily="18" charset="0"/>
                        </a:rPr>
                        <m:t>=</m:t>
                      </m:r>
                      <m:sSub>
                        <m:sSubPr>
                          <m:ctrlPr>
                            <a:rPr lang="en-US" sz="2400" i="1" dirty="0">
                              <a:solidFill>
                                <a:srgbClr val="FF0000"/>
                              </a:solidFill>
                              <a:latin typeface="Cambria Math" panose="02040503050406030204" pitchFamily="18" charset="0"/>
                            </a:rPr>
                          </m:ctrlPr>
                        </m:sSubPr>
                        <m:e>
                          <m:r>
                            <m:rPr>
                              <m:sty m:val="p"/>
                            </m:rPr>
                            <a:rPr lang="el-GR" sz="2400" i="1" dirty="0">
                              <a:solidFill>
                                <a:srgbClr val="FF0000"/>
                              </a:solidFill>
                              <a:latin typeface="Cambria Math" panose="02040503050406030204" pitchFamily="18" charset="0"/>
                              <a:ea typeface="Cambria Math" panose="02040503050406030204" pitchFamily="18" charset="0"/>
                            </a:rPr>
                            <m:t>θ</m:t>
                          </m:r>
                        </m:e>
                        <m:sub>
                          <m:r>
                            <a:rPr lang="en-US" sz="2400" b="0" i="1" dirty="0" smtClean="0">
                              <a:solidFill>
                                <a:srgbClr val="FF0000"/>
                              </a:solidFill>
                              <a:latin typeface="Cambria Math" panose="02040503050406030204" pitchFamily="18" charset="0"/>
                            </a:rPr>
                            <m:t>0</m:t>
                          </m:r>
                        </m:sub>
                      </m:sSub>
                      <m:r>
                        <a:rPr lang="en-US" sz="2400" b="0" i="1" dirty="0" smtClean="0">
                          <a:solidFill>
                            <a:srgbClr val="FF0000"/>
                          </a:solidFill>
                          <a:latin typeface="Cambria Math" panose="02040503050406030204" pitchFamily="18" charset="0"/>
                        </a:rPr>
                        <m:t>+</m:t>
                      </m:r>
                      <m:sSub>
                        <m:sSubPr>
                          <m:ctrlPr>
                            <a:rPr lang="en-US" sz="2400" i="1" dirty="0">
                              <a:solidFill>
                                <a:srgbClr val="FF0000"/>
                              </a:solidFill>
                              <a:latin typeface="Cambria Math" panose="02040503050406030204" pitchFamily="18" charset="0"/>
                            </a:rPr>
                          </m:ctrlPr>
                        </m:sSubPr>
                        <m:e>
                          <m:r>
                            <m:rPr>
                              <m:sty m:val="p"/>
                            </m:rPr>
                            <a:rPr lang="el-GR" sz="2400" i="1" dirty="0">
                              <a:solidFill>
                                <a:srgbClr val="FF0000"/>
                              </a:solidFill>
                              <a:latin typeface="Cambria Math" panose="02040503050406030204" pitchFamily="18" charset="0"/>
                              <a:ea typeface="Cambria Math" panose="02040503050406030204" pitchFamily="18" charset="0"/>
                            </a:rPr>
                            <m:t>θ</m:t>
                          </m:r>
                        </m:e>
                        <m:sub>
                          <m:r>
                            <a:rPr lang="en-US" sz="2400" i="1" dirty="0">
                              <a:solidFill>
                                <a:srgbClr val="FF0000"/>
                              </a:solidFill>
                              <a:latin typeface="Cambria Math" panose="02040503050406030204" pitchFamily="18" charset="0"/>
                            </a:rPr>
                            <m:t>𝑒𝑑𝑢𝑐</m:t>
                          </m:r>
                        </m:sub>
                      </m:sSub>
                      <m:r>
                        <m:rPr>
                          <m:sty m:val="p"/>
                        </m:rPr>
                        <a:rPr lang="es-ES" sz="2400" dirty="0">
                          <a:solidFill>
                            <a:srgbClr val="FF0000"/>
                          </a:solidFill>
                          <a:latin typeface="Cambria Math" panose="02040503050406030204" pitchFamily="18" charset="0"/>
                        </a:rPr>
                        <m:t>educaci</m:t>
                      </m:r>
                      <m:r>
                        <a:rPr lang="es-ES" sz="2400" dirty="0">
                          <a:solidFill>
                            <a:srgbClr val="FF0000"/>
                          </a:solidFill>
                          <a:latin typeface="Cambria Math" panose="02040503050406030204" pitchFamily="18" charset="0"/>
                        </a:rPr>
                        <m:t>ó</m:t>
                      </m:r>
                      <m:r>
                        <m:rPr>
                          <m:sty m:val="p"/>
                        </m:rPr>
                        <a:rPr lang="es-ES" sz="2400" dirty="0">
                          <a:solidFill>
                            <a:srgbClr val="FF0000"/>
                          </a:solidFill>
                          <a:latin typeface="Cambria Math" panose="02040503050406030204" pitchFamily="18" charset="0"/>
                        </a:rPr>
                        <m:t>n</m:t>
                      </m:r>
                      <m:r>
                        <a:rPr lang="en-US" sz="2400" b="0" i="1" dirty="0" smtClean="0">
                          <a:solidFill>
                            <a:srgbClr val="FF0000"/>
                          </a:solidFill>
                          <a:latin typeface="Cambria Math" panose="02040503050406030204" pitchFamily="18" charset="0"/>
                        </a:rPr>
                        <m:t>+</m:t>
                      </m:r>
                      <m:sSub>
                        <m:sSubPr>
                          <m:ctrlPr>
                            <a:rPr lang="en-US" sz="2400" i="1" dirty="0">
                              <a:solidFill>
                                <a:srgbClr val="FF0000"/>
                              </a:solidFill>
                              <a:latin typeface="Cambria Math" panose="02040503050406030204" pitchFamily="18" charset="0"/>
                            </a:rPr>
                          </m:ctrlPr>
                        </m:sSubPr>
                        <m:e>
                          <m:r>
                            <m:rPr>
                              <m:sty m:val="p"/>
                            </m:rPr>
                            <a:rPr lang="el-GR" sz="2400" i="1" dirty="0">
                              <a:solidFill>
                                <a:srgbClr val="FF0000"/>
                              </a:solidFill>
                              <a:latin typeface="Cambria Math" panose="02040503050406030204" pitchFamily="18" charset="0"/>
                              <a:ea typeface="Cambria Math" panose="02040503050406030204" pitchFamily="18" charset="0"/>
                            </a:rPr>
                            <m:t>θ</m:t>
                          </m:r>
                        </m:e>
                        <m:sub>
                          <m:r>
                            <a:rPr lang="en-US" sz="2400" i="1" dirty="0">
                              <a:solidFill>
                                <a:srgbClr val="FF0000"/>
                              </a:solidFill>
                              <a:latin typeface="Cambria Math" panose="02040503050406030204" pitchFamily="18" charset="0"/>
                              <a:ea typeface="Cambria Math" panose="02040503050406030204" pitchFamily="18" charset="0"/>
                            </a:rPr>
                            <m:t>𝑒𝑑𝑎𝑑</m:t>
                          </m:r>
                        </m:sub>
                      </m:sSub>
                      <m:r>
                        <m:rPr>
                          <m:sty m:val="p"/>
                        </m:rPr>
                        <a:rPr lang="es-ES" sz="2400" dirty="0">
                          <a:solidFill>
                            <a:srgbClr val="FF0000"/>
                          </a:solidFill>
                          <a:latin typeface="Cambria Math" panose="02040503050406030204" pitchFamily="18" charset="0"/>
                        </a:rPr>
                        <m:t>edad</m:t>
                      </m:r>
                      <m:r>
                        <a:rPr lang="en-US" sz="2400" b="0" i="1" dirty="0" smtClean="0">
                          <a:solidFill>
                            <a:srgbClr val="FF0000"/>
                          </a:solidFill>
                          <a:latin typeface="Cambria Math" panose="02040503050406030204" pitchFamily="18" charset="0"/>
                        </a:rPr>
                        <m:t>+</m:t>
                      </m:r>
                      <m:sSub>
                        <m:sSubPr>
                          <m:ctrlPr>
                            <a:rPr lang="en-US" sz="2400" i="1" dirty="0">
                              <a:solidFill>
                                <a:srgbClr val="FF0000"/>
                              </a:solidFill>
                              <a:latin typeface="Cambria Math" panose="02040503050406030204" pitchFamily="18" charset="0"/>
                            </a:rPr>
                          </m:ctrlPr>
                        </m:sSubPr>
                        <m:e>
                          <m:r>
                            <m:rPr>
                              <m:sty m:val="p"/>
                            </m:rPr>
                            <a:rPr lang="el-GR" sz="2400" i="1" dirty="0">
                              <a:solidFill>
                                <a:srgbClr val="FF0000"/>
                              </a:solidFill>
                              <a:latin typeface="Cambria Math" panose="02040503050406030204" pitchFamily="18" charset="0"/>
                              <a:ea typeface="Cambria Math" panose="02040503050406030204" pitchFamily="18" charset="0"/>
                            </a:rPr>
                            <m:t>θ</m:t>
                          </m:r>
                        </m:e>
                        <m:sub>
                          <m:r>
                            <a:rPr lang="en-US" sz="2400" i="1" dirty="0">
                              <a:solidFill>
                                <a:srgbClr val="FF0000"/>
                              </a:solidFill>
                              <a:latin typeface="Cambria Math" panose="02040503050406030204" pitchFamily="18" charset="0"/>
                              <a:ea typeface="Cambria Math" panose="02040503050406030204" pitchFamily="18" charset="0"/>
                            </a:rPr>
                            <m:t>𝑒𝑥𝑝𝑒</m:t>
                          </m:r>
                        </m:sub>
                      </m:sSub>
                      <m:r>
                        <m:rPr>
                          <m:sty m:val="p"/>
                        </m:rPr>
                        <a:rPr lang="es-ES" sz="2400" i="0" dirty="0" smtClean="0">
                          <a:solidFill>
                            <a:srgbClr val="FF0000"/>
                          </a:solidFill>
                          <a:latin typeface="Cambria Math" panose="02040503050406030204" pitchFamily="18" charset="0"/>
                        </a:rPr>
                        <m:t>experiencia</m:t>
                      </m:r>
                      <m:r>
                        <a:rPr lang="en-US" sz="2400" b="0" i="0" dirty="0" smtClean="0">
                          <a:solidFill>
                            <a:srgbClr val="FF0000"/>
                          </a:solidFill>
                          <a:latin typeface="Cambria Math" panose="02040503050406030204" pitchFamily="18" charset="0"/>
                        </a:rPr>
                        <m:t>+</m:t>
                      </m:r>
                      <m:r>
                        <m:rPr>
                          <m:sty m:val="p"/>
                        </m:rPr>
                        <a:rPr lang="el-GR" sz="2400" b="0" i="1" dirty="0" smtClean="0">
                          <a:solidFill>
                            <a:srgbClr val="FF0000"/>
                          </a:solidFill>
                          <a:latin typeface="Cambria Math" panose="02040503050406030204" pitchFamily="18" charset="0"/>
                          <a:ea typeface="Cambria Math" panose="02040503050406030204" pitchFamily="18" charset="0"/>
                        </a:rPr>
                        <m:t>ε</m:t>
                      </m:r>
                    </m:oMath>
                  </m:oMathPara>
                </a14:m>
                <a:endParaRPr lang="es-ES" sz="2400" dirty="0">
                  <a:solidFill>
                    <a:srgbClr val="FF0000"/>
                  </a:solidFill>
                </a:endParaRPr>
              </a:p>
            </p:txBody>
          </p:sp>
        </mc:Choice>
        <mc:Fallback xmlns="">
          <p:sp>
            <p:nvSpPr>
              <p:cNvPr id="5" name="TextBox 4">
                <a:extLst>
                  <a:ext uri="{FF2B5EF4-FFF2-40B4-BE49-F238E27FC236}">
                    <a16:creationId xmlns:a16="http://schemas.microsoft.com/office/drawing/2014/main" id="{6562FECF-6FBE-FA75-8578-9B58FAE75AA7}"/>
                  </a:ext>
                </a:extLst>
              </p:cNvPr>
              <p:cNvSpPr txBox="1">
                <a:spLocks noRot="1" noChangeAspect="1" noMove="1" noResize="1" noEditPoints="1" noAdjustHandles="1" noChangeArrowheads="1" noChangeShapeType="1" noTextEdit="1"/>
              </p:cNvSpPr>
              <p:nvPr/>
            </p:nvSpPr>
            <p:spPr>
              <a:xfrm>
                <a:off x="1561297" y="4896975"/>
                <a:ext cx="9305624" cy="490199"/>
              </a:xfrm>
              <a:prstGeom prst="rect">
                <a:avLst/>
              </a:prstGeom>
              <a:blipFill>
                <a:blip r:embed="rId2"/>
                <a:stretch>
                  <a:fillRect l="-196" b="-9877"/>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F0D066-7208-E316-CA8E-E6FD1D9799CF}"/>
                  </a:ext>
                </a:extLst>
              </p:cNvPr>
              <p:cNvSpPr txBox="1"/>
              <p:nvPr/>
            </p:nvSpPr>
            <p:spPr>
              <a:xfrm>
                <a:off x="2272764" y="2428494"/>
                <a:ext cx="6669105"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800" b="0" i="0" dirty="0" smtClean="0">
                          <a:solidFill>
                            <a:srgbClr val="00B0F0"/>
                          </a:solidFill>
                          <a:latin typeface="Cambria Math" panose="02040503050406030204" pitchFamily="18" charset="0"/>
                          <a:ea typeface="Cambria Math" panose="02040503050406030204" pitchFamily="18" charset="0"/>
                        </a:rPr>
                        <m:t>y</m:t>
                      </m:r>
                      <m:r>
                        <a:rPr lang="es-ES" sz="2800" i="0"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b="0" i="1" dirty="0" smtClean="0">
                              <a:solidFill>
                                <a:schemeClr val="tx1"/>
                              </a:solidFill>
                              <a:latin typeface="Cambria Math" panose="02040503050406030204" pitchFamily="18" charset="0"/>
                              <a:ea typeface="Cambria Math" panose="02040503050406030204" pitchFamily="18" charset="0"/>
                            </a:rPr>
                            <m:t>1</m:t>
                          </m:r>
                        </m:sub>
                      </m:sSub>
                      <m:sSub>
                        <m:sSubPr>
                          <m:ctrlPr>
                            <a:rPr lang="en-US" sz="2800" i="1" dirty="0" smtClean="0">
                              <a:solidFill>
                                <a:srgbClr val="FF00FF"/>
                              </a:solidFill>
                              <a:latin typeface="Cambria Math" panose="02040503050406030204" pitchFamily="18" charset="0"/>
                            </a:rPr>
                          </m:ctrlPr>
                        </m:sSubPr>
                        <m:e>
                          <m:r>
                            <a:rPr lang="en-US" sz="2800" b="0" i="1" dirty="0" smtClean="0">
                              <a:solidFill>
                                <a:srgbClr val="FF00FF"/>
                              </a:solidFill>
                              <a:latin typeface="Cambria Math" panose="02040503050406030204" pitchFamily="18" charset="0"/>
                              <a:ea typeface="Cambria Math" panose="02040503050406030204" pitchFamily="18" charset="0"/>
                            </a:rPr>
                            <m:t>𝑥</m:t>
                          </m:r>
                        </m:e>
                        <m:sub>
                          <m:r>
                            <a:rPr lang="en-US" sz="2800" i="1" dirty="0">
                              <a:solidFill>
                                <a:srgbClr val="FF00FF"/>
                              </a:solidFill>
                              <a:latin typeface="Cambria Math" panose="02040503050406030204" pitchFamily="18" charset="0"/>
                              <a:ea typeface="Cambria Math" panose="02040503050406030204" pitchFamily="18" charset="0"/>
                            </a:rPr>
                            <m:t>1</m:t>
                          </m:r>
                        </m:sub>
                      </m:sSub>
                      <m:r>
                        <a:rPr lang="en-US" sz="2800" b="0" i="1" dirty="0" smtClean="0">
                          <a:solidFill>
                            <a:schemeClr val="tx1"/>
                          </a:solidFill>
                          <a:latin typeface="Cambria Math" panose="02040503050406030204" pitchFamily="18" charset="0"/>
                        </a:rPr>
                        <m:t>+</m:t>
                      </m:r>
                      <m:sSub>
                        <m:sSubPr>
                          <m:ctrlPr>
                            <a:rPr lang="en-US" sz="2800" i="1" dirty="0">
                              <a:latin typeface="Cambria Math" panose="02040503050406030204" pitchFamily="18" charset="0"/>
                            </a:rPr>
                          </m:ctrlPr>
                        </m:sSubPr>
                        <m:e>
                          <m:r>
                            <m:rPr>
                              <m:sty m:val="p"/>
                            </m:rPr>
                            <a:rPr lang="el-GR" sz="2800" i="1" dirty="0">
                              <a:latin typeface="Cambria Math" panose="02040503050406030204" pitchFamily="18" charset="0"/>
                              <a:ea typeface="Cambria Math" panose="02040503050406030204" pitchFamily="18" charset="0"/>
                            </a:rPr>
                            <m:t>θ</m:t>
                          </m:r>
                        </m:e>
                        <m:sub>
                          <m:r>
                            <a:rPr lang="en-US" sz="2800" b="0" i="1" dirty="0" smtClean="0">
                              <a:latin typeface="Cambria Math" panose="02040503050406030204" pitchFamily="18" charset="0"/>
                              <a:ea typeface="Cambria Math" panose="02040503050406030204" pitchFamily="18" charset="0"/>
                            </a:rPr>
                            <m:t>2</m:t>
                          </m:r>
                        </m:sub>
                      </m:sSub>
                      <m:sSub>
                        <m:sSubPr>
                          <m:ctrlPr>
                            <a:rPr lang="en-US" sz="2800" i="1" dirty="0" smtClean="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b="0" i="1" dirty="0" smtClean="0">
                              <a:solidFill>
                                <a:srgbClr val="FF00FF"/>
                              </a:solidFill>
                              <a:latin typeface="Cambria Math" panose="02040503050406030204" pitchFamily="18" charset="0"/>
                              <a:ea typeface="Cambria Math" panose="02040503050406030204" pitchFamily="18" charset="0"/>
                            </a:rPr>
                            <m:t>2</m:t>
                          </m:r>
                        </m:sub>
                      </m:sSub>
                      <m:r>
                        <a:rPr lang="en-US" sz="2800" b="0" i="1" dirty="0" smtClean="0">
                          <a:solidFill>
                            <a:schemeClr val="tx1"/>
                          </a:solidFill>
                          <a:latin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tx1"/>
                          </a:solidFill>
                          <a:latin typeface="Cambria Math" panose="02040503050406030204" pitchFamily="18" charset="0"/>
                        </a:rPr>
                        <m:t>+</m:t>
                      </m:r>
                      <m:sSub>
                        <m:sSubPr>
                          <m:ctrlPr>
                            <a:rPr lang="en-US" sz="2800" i="1" dirty="0">
                              <a:latin typeface="Cambria Math" panose="02040503050406030204" pitchFamily="18" charset="0"/>
                            </a:rPr>
                          </m:ctrlPr>
                        </m:sSubPr>
                        <m:e>
                          <m:r>
                            <m:rPr>
                              <m:sty m:val="p"/>
                            </m:rPr>
                            <a:rPr lang="el-GR" sz="2800" i="1" dirty="0">
                              <a:latin typeface="Cambria Math" panose="02040503050406030204" pitchFamily="18" charset="0"/>
                              <a:ea typeface="Cambria Math" panose="02040503050406030204" pitchFamily="18" charset="0"/>
                            </a:rPr>
                            <m:t>θ</m:t>
                          </m:r>
                        </m:e>
                        <m:sub>
                          <m:r>
                            <a:rPr lang="en-US" sz="2800" b="0" i="1" dirty="0" smtClean="0">
                              <a:latin typeface="Cambria Math" panose="02040503050406030204" pitchFamily="18" charset="0"/>
                              <a:ea typeface="Cambria Math" panose="02040503050406030204" pitchFamily="18" charset="0"/>
                            </a:rPr>
                            <m:t>𝑘</m:t>
                          </m:r>
                        </m:sub>
                      </m:sSub>
                      <m:sSub>
                        <m:sSubPr>
                          <m:ctrlPr>
                            <a:rPr lang="en-US" sz="2800" i="1" dirty="0" smtClean="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b="0" i="1" dirty="0" smtClean="0">
                              <a:solidFill>
                                <a:srgbClr val="FF00FF"/>
                              </a:solidFill>
                              <a:latin typeface="Cambria Math" panose="02040503050406030204" pitchFamily="18" charset="0"/>
                              <a:ea typeface="Cambria Math" panose="02040503050406030204" pitchFamily="18" charset="0"/>
                            </a:rPr>
                            <m:t>𝑘</m:t>
                          </m:r>
                        </m:sub>
                      </m:sSub>
                      <m:r>
                        <a:rPr lang="en-US" sz="2800" b="0" i="0" dirty="0" smtClean="0">
                          <a:solidFill>
                            <a:schemeClr val="tx1"/>
                          </a:solidFill>
                          <a:latin typeface="Cambria Math" panose="02040503050406030204" pitchFamily="18" charset="0"/>
                        </a:rPr>
                        <m:t>+</m:t>
                      </m:r>
                      <m:r>
                        <m:rPr>
                          <m:sty m:val="p"/>
                        </m:rPr>
                        <a:rPr lang="el-GR" sz="2800" b="0" i="1" dirty="0" smtClean="0">
                          <a:solidFill>
                            <a:srgbClr val="00B050"/>
                          </a:solidFill>
                          <a:latin typeface="Cambria Math" panose="02040503050406030204" pitchFamily="18" charset="0"/>
                          <a:ea typeface="Cambria Math" panose="02040503050406030204" pitchFamily="18" charset="0"/>
                        </a:rPr>
                        <m:t>ε</m:t>
                      </m:r>
                    </m:oMath>
                  </m:oMathPara>
                </a14:m>
                <a:endParaRPr lang="es-ES" sz="2800" dirty="0">
                  <a:solidFill>
                    <a:schemeClr val="tx1"/>
                  </a:solidFill>
                </a:endParaRPr>
              </a:p>
            </p:txBody>
          </p:sp>
        </mc:Choice>
        <mc:Fallback xmlns="">
          <p:sp>
            <p:nvSpPr>
              <p:cNvPr id="6" name="TextBox 5">
                <a:extLst>
                  <a:ext uri="{FF2B5EF4-FFF2-40B4-BE49-F238E27FC236}">
                    <a16:creationId xmlns:a16="http://schemas.microsoft.com/office/drawing/2014/main" id="{5EF0D066-7208-E316-CA8E-E6FD1D9799CF}"/>
                  </a:ext>
                </a:extLst>
              </p:cNvPr>
              <p:cNvSpPr txBox="1">
                <a:spLocks noRot="1" noChangeAspect="1" noMove="1" noResize="1" noEditPoints="1" noAdjustHandles="1" noChangeArrowheads="1" noChangeShapeType="1" noTextEdit="1"/>
              </p:cNvSpPr>
              <p:nvPr/>
            </p:nvSpPr>
            <p:spPr>
              <a:xfrm>
                <a:off x="2272764" y="2428494"/>
                <a:ext cx="6669105" cy="523220"/>
              </a:xfrm>
              <a:prstGeom prst="rect">
                <a:avLst/>
              </a:prstGeom>
              <a:blipFill>
                <a:blip r:embed="rId3"/>
                <a:stretch>
                  <a:fillRect/>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6A4A46F-73FF-C86D-FD8B-DC0B35689744}"/>
                  </a:ext>
                </a:extLst>
              </p:cNvPr>
              <p:cNvSpPr txBox="1"/>
              <p:nvPr/>
            </p:nvSpPr>
            <p:spPr>
              <a:xfrm>
                <a:off x="3041583" y="3169841"/>
                <a:ext cx="8527983" cy="1200329"/>
              </a:xfrm>
              <a:prstGeom prst="rect">
                <a:avLst/>
              </a:prstGeom>
              <a:noFill/>
            </p:spPr>
            <p:txBody>
              <a:bodyPr wrap="square">
                <a:spAutoFit/>
              </a:bodyPr>
              <a:lstStyle/>
              <a:p>
                <a:pPr marL="0" indent="0">
                  <a:lnSpc>
                    <a:spcPct val="100000"/>
                  </a:lnSpc>
                  <a:spcBef>
                    <a:spcPts val="0"/>
                  </a:spcBef>
                  <a:buNone/>
                </a:pPr>
                <a:r>
                  <a:rPr lang="en-US" sz="2400" dirty="0">
                    <a:solidFill>
                      <a:srgbClr val="00B0F0"/>
                    </a:solidFill>
                    <a:latin typeface="Cambria Math" panose="02040503050406030204" pitchFamily="18" charset="0"/>
                    <a:ea typeface="Cambria Math" panose="02040503050406030204" pitchFamily="18" charset="0"/>
                  </a:rPr>
                  <a:t>y</a:t>
                </a:r>
                <a:r>
                  <a:rPr lang="en-US" sz="2400" dirty="0">
                    <a:solidFill>
                      <a:schemeClr val="tx1"/>
                    </a:solidFill>
                    <a:latin typeface="Cambria Math" panose="02040503050406030204" pitchFamily="18" charset="0"/>
                    <a:ea typeface="Cambria Math" panose="02040503050406030204" pitchFamily="18" charset="0"/>
                  </a:rPr>
                  <a:t>: variable </a:t>
                </a:r>
                <a:r>
                  <a:rPr lang="en-US" sz="2400" dirty="0" err="1">
                    <a:solidFill>
                      <a:schemeClr val="tx1"/>
                    </a:solidFill>
                    <a:latin typeface="Cambria Math" panose="02040503050406030204" pitchFamily="18" charset="0"/>
                    <a:ea typeface="Cambria Math" panose="02040503050406030204" pitchFamily="18" charset="0"/>
                  </a:rPr>
                  <a:t>dependiente</a:t>
                </a:r>
                <a:endParaRPr lang="en-US" sz="2400"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400" i="1" dirty="0" smtClean="0">
                            <a:solidFill>
                              <a:srgbClr val="FF00FF"/>
                            </a:solidFill>
                            <a:latin typeface="Cambria Math" panose="02040503050406030204" pitchFamily="18" charset="0"/>
                          </a:rPr>
                        </m:ctrlPr>
                      </m:sSubPr>
                      <m:e>
                        <m:r>
                          <a:rPr lang="en-US" sz="2400" b="0" i="1" dirty="0" smtClean="0">
                            <a:solidFill>
                              <a:srgbClr val="FF00FF"/>
                            </a:solidFill>
                            <a:latin typeface="Cambria Math" panose="02040503050406030204" pitchFamily="18" charset="0"/>
                            <a:ea typeface="Cambria Math" panose="02040503050406030204" pitchFamily="18" charset="0"/>
                          </a:rPr>
                          <m:t>𝑥</m:t>
                        </m:r>
                      </m:e>
                      <m:sub>
                        <m:r>
                          <a:rPr lang="en-US" sz="2400" b="0" i="1" dirty="0" smtClean="0">
                            <a:solidFill>
                              <a:srgbClr val="FF00FF"/>
                            </a:solidFill>
                            <a:latin typeface="Cambria Math" panose="02040503050406030204" pitchFamily="18" charset="0"/>
                            <a:ea typeface="Cambria Math" panose="02040503050406030204" pitchFamily="18" charset="0"/>
                          </a:rPr>
                          <m:t>1</m:t>
                        </m:r>
                      </m:sub>
                    </m:sSub>
                  </m:oMath>
                </a14:m>
                <a:r>
                  <a:rPr lang="en-US" sz="2400" dirty="0">
                    <a:solidFill>
                      <a:srgbClr val="FF00FF"/>
                    </a:solidFill>
                    <a:latin typeface="Cambria Math" panose="02040503050406030204" pitchFamily="18" charset="0"/>
                    <a:ea typeface="Cambria Math" panose="02040503050406030204" pitchFamily="18" charset="0"/>
                  </a:rPr>
                  <a:t>, </a:t>
                </a:r>
                <a14:m>
                  <m:oMath xmlns:m="http://schemas.openxmlformats.org/officeDocument/2006/math">
                    <m:sSub>
                      <m:sSubPr>
                        <m:ctrlPr>
                          <a:rPr lang="en-US" sz="2400" i="1" dirty="0">
                            <a:solidFill>
                              <a:srgbClr val="FF00FF"/>
                            </a:solidFill>
                            <a:latin typeface="Cambria Math" panose="02040503050406030204" pitchFamily="18" charset="0"/>
                          </a:rPr>
                        </m:ctrlPr>
                      </m:sSubPr>
                      <m:e>
                        <m:r>
                          <a:rPr lang="en-US" sz="2400" b="0" i="1" dirty="0" smtClean="0">
                            <a:solidFill>
                              <a:srgbClr val="FF00FF"/>
                            </a:solidFill>
                            <a:latin typeface="Cambria Math" panose="02040503050406030204" pitchFamily="18" charset="0"/>
                            <a:ea typeface="Cambria Math" panose="02040503050406030204" pitchFamily="18" charset="0"/>
                          </a:rPr>
                          <m:t>𝑥</m:t>
                        </m:r>
                      </m:e>
                      <m:sub>
                        <m:r>
                          <a:rPr lang="en-US" sz="2400" b="0" i="1" dirty="0" smtClean="0">
                            <a:solidFill>
                              <a:srgbClr val="FF00FF"/>
                            </a:solidFill>
                            <a:latin typeface="Cambria Math" panose="02040503050406030204" pitchFamily="18" charset="0"/>
                            <a:ea typeface="Cambria Math" panose="02040503050406030204" pitchFamily="18" charset="0"/>
                          </a:rPr>
                          <m:t>2</m:t>
                        </m:r>
                      </m:sub>
                    </m:sSub>
                  </m:oMath>
                </a14:m>
                <a:r>
                  <a:rPr lang="en-US" sz="2400" dirty="0">
                    <a:solidFill>
                      <a:srgbClr val="FF00FF"/>
                    </a:solidFill>
                    <a:latin typeface="Cambria Math" panose="02040503050406030204" pitchFamily="18" charset="0"/>
                    <a:ea typeface="Cambria Math" panose="02040503050406030204" pitchFamily="18" charset="0"/>
                  </a:rPr>
                  <a:t>,…,</a:t>
                </a:r>
                <a:r>
                  <a:rPr lang="en-US" sz="2400" dirty="0">
                    <a:solidFill>
                      <a:srgbClr val="FF00FF"/>
                    </a:solidFill>
                  </a:rPr>
                  <a:t> </a:t>
                </a:r>
                <a14:m>
                  <m:oMath xmlns:m="http://schemas.openxmlformats.org/officeDocument/2006/math">
                    <m:sSub>
                      <m:sSubPr>
                        <m:ctrlPr>
                          <a:rPr lang="en-US" sz="2400" i="1" dirty="0">
                            <a:solidFill>
                              <a:srgbClr val="FF00FF"/>
                            </a:solidFill>
                            <a:latin typeface="Cambria Math" panose="02040503050406030204" pitchFamily="18" charset="0"/>
                          </a:rPr>
                        </m:ctrlPr>
                      </m:sSubPr>
                      <m:e>
                        <m:r>
                          <a:rPr lang="en-US" sz="2400" i="1" dirty="0">
                            <a:solidFill>
                              <a:srgbClr val="FF00FF"/>
                            </a:solidFill>
                            <a:latin typeface="Cambria Math" panose="02040503050406030204" pitchFamily="18" charset="0"/>
                            <a:ea typeface="Cambria Math" panose="02040503050406030204" pitchFamily="18" charset="0"/>
                          </a:rPr>
                          <m:t>𝑥</m:t>
                        </m:r>
                      </m:e>
                      <m:sub>
                        <m:r>
                          <a:rPr lang="en-US" sz="2400" b="0" i="1" dirty="0" smtClean="0">
                            <a:solidFill>
                              <a:srgbClr val="FF00FF"/>
                            </a:solidFill>
                            <a:latin typeface="Cambria Math" panose="02040503050406030204" pitchFamily="18" charset="0"/>
                            <a:ea typeface="Cambria Math" panose="02040503050406030204" pitchFamily="18" charset="0"/>
                          </a:rPr>
                          <m:t>𝑘</m:t>
                        </m:r>
                      </m:sub>
                    </m:sSub>
                  </m:oMath>
                </a14:m>
                <a:r>
                  <a:rPr lang="en-US" sz="2400" dirty="0">
                    <a:solidFill>
                      <a:srgbClr val="FF00FF"/>
                    </a:solidFill>
                  </a:rPr>
                  <a:t> </a:t>
                </a:r>
                <a:r>
                  <a:rPr lang="en-US" sz="2400" dirty="0">
                    <a:solidFill>
                      <a:schemeClr val="tx1"/>
                    </a:solidFill>
                    <a:latin typeface="Cambria Math" panose="02040503050406030204" pitchFamily="18" charset="0"/>
                    <a:ea typeface="Cambria Math" panose="02040503050406030204" pitchFamily="18" charset="0"/>
                  </a:rPr>
                  <a:t>: variables </a:t>
                </a:r>
                <a:r>
                  <a:rPr lang="en-US" sz="2400" dirty="0" err="1">
                    <a:solidFill>
                      <a:schemeClr val="tx1"/>
                    </a:solidFill>
                    <a:latin typeface="Cambria Math" panose="02040503050406030204" pitchFamily="18" charset="0"/>
                    <a:ea typeface="Cambria Math" panose="02040503050406030204" pitchFamily="18" charset="0"/>
                  </a:rPr>
                  <a:t>potencialmente</a:t>
                </a:r>
                <a:r>
                  <a:rPr lang="en-US" sz="2400" dirty="0">
                    <a:solidFill>
                      <a:schemeClr val="tx1"/>
                    </a:solidFill>
                    <a:latin typeface="Cambria Math" panose="02040503050406030204" pitchFamily="18" charset="0"/>
                    <a:ea typeface="Cambria Math" panose="02040503050406030204" pitchFamily="18" charset="0"/>
                  </a:rPr>
                  <a:t> </a:t>
                </a:r>
                <a:r>
                  <a:rPr lang="en-US" sz="2400" dirty="0" err="1">
                    <a:solidFill>
                      <a:schemeClr val="tx1"/>
                    </a:solidFill>
                    <a:latin typeface="Cambria Math" panose="02040503050406030204" pitchFamily="18" charset="0"/>
                    <a:ea typeface="Cambria Math" panose="02040503050406030204" pitchFamily="18" charset="0"/>
                  </a:rPr>
                  <a:t>explicativas</a:t>
                </a:r>
                <a:endParaRPr lang="en-US" sz="2400" dirty="0">
                  <a:solidFill>
                    <a:schemeClr val="tx1"/>
                  </a:solidFill>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400" i="1" dirty="0" smtClean="0">
                            <a:solidFill>
                              <a:schemeClr val="accent2"/>
                            </a:solidFill>
                            <a:latin typeface="Cambria Math" panose="02040503050406030204" pitchFamily="18" charset="0"/>
                          </a:rPr>
                        </m:ctrlPr>
                      </m:sSubPr>
                      <m:e>
                        <m:r>
                          <a:rPr lang="el-GR" sz="2400" b="0" i="1" dirty="0" smtClean="0">
                            <a:solidFill>
                              <a:schemeClr val="accent2"/>
                            </a:solidFill>
                            <a:latin typeface="Cambria Math" panose="02040503050406030204" pitchFamily="18" charset="0"/>
                            <a:ea typeface="Cambria Math" panose="02040503050406030204" pitchFamily="18" charset="0"/>
                          </a:rPr>
                          <m:t>𝜃</m:t>
                        </m:r>
                      </m:e>
                      <m:sub>
                        <m:r>
                          <a:rPr lang="en-US" sz="2400" b="0" i="1" dirty="0" smtClean="0">
                            <a:solidFill>
                              <a:schemeClr val="accent2"/>
                            </a:solidFill>
                            <a:latin typeface="Cambria Math" panose="02040503050406030204" pitchFamily="18" charset="0"/>
                            <a:ea typeface="Cambria Math" panose="02040503050406030204" pitchFamily="18" charset="0"/>
                          </a:rPr>
                          <m:t>1</m:t>
                        </m:r>
                      </m:sub>
                    </m:sSub>
                    <m:r>
                      <a:rPr lang="en-US" sz="2400" b="0" i="1" dirty="0" smtClean="0">
                        <a:solidFill>
                          <a:schemeClr val="accent2"/>
                        </a:solidFill>
                        <a:latin typeface="Cambria Math" panose="02040503050406030204" pitchFamily="18" charset="0"/>
                      </a:rPr>
                      <m:t>,</m:t>
                    </m:r>
                    <m:sSub>
                      <m:sSubPr>
                        <m:ctrlPr>
                          <a:rPr lang="en-US" sz="2400" i="1" dirty="0">
                            <a:solidFill>
                              <a:schemeClr val="accent2"/>
                            </a:solidFill>
                            <a:latin typeface="Cambria Math" panose="02040503050406030204" pitchFamily="18" charset="0"/>
                          </a:rPr>
                        </m:ctrlPr>
                      </m:sSubPr>
                      <m:e>
                        <m:r>
                          <a:rPr lang="el-GR" sz="2400" b="0" i="1" dirty="0" smtClean="0">
                            <a:solidFill>
                              <a:schemeClr val="accent2"/>
                            </a:solidFill>
                            <a:latin typeface="Cambria Math" panose="02040503050406030204" pitchFamily="18" charset="0"/>
                            <a:ea typeface="Cambria Math" panose="02040503050406030204" pitchFamily="18" charset="0"/>
                          </a:rPr>
                          <m:t>𝜃</m:t>
                        </m:r>
                      </m:e>
                      <m:sub>
                        <m:r>
                          <a:rPr lang="en-US" sz="2400" b="0" i="1" dirty="0" smtClean="0">
                            <a:solidFill>
                              <a:schemeClr val="accent2"/>
                            </a:solidFill>
                            <a:latin typeface="Cambria Math" panose="02040503050406030204" pitchFamily="18" charset="0"/>
                            <a:ea typeface="Cambria Math" panose="02040503050406030204" pitchFamily="18" charset="0"/>
                          </a:rPr>
                          <m:t>2</m:t>
                        </m:r>
                      </m:sub>
                    </m:sSub>
                    <m:r>
                      <a:rPr lang="en-US" sz="2400" b="0" dirty="0" smtClean="0">
                        <a:solidFill>
                          <a:schemeClr val="accent2"/>
                        </a:solidFill>
                        <a:latin typeface="Cambria Math" panose="02040503050406030204" pitchFamily="18" charset="0"/>
                        <a:ea typeface="Cambria Math" panose="02040503050406030204" pitchFamily="18" charset="0"/>
                      </a:rPr>
                      <m:t>,</m:t>
                    </m:r>
                    <m:sSub>
                      <m:sSubPr>
                        <m:ctrlPr>
                          <a:rPr lang="en-US" sz="2400" i="1" dirty="0">
                            <a:solidFill>
                              <a:schemeClr val="accent2"/>
                            </a:solidFill>
                            <a:latin typeface="Cambria Math" panose="02040503050406030204" pitchFamily="18" charset="0"/>
                          </a:rPr>
                        </m:ctrlPr>
                      </m:sSubPr>
                      <m:e>
                        <m:r>
                          <a:rPr lang="en-US" sz="2400" b="0" i="1" dirty="0" smtClean="0">
                            <a:solidFill>
                              <a:schemeClr val="accent2"/>
                            </a:solidFill>
                            <a:latin typeface="Cambria Math" panose="02040503050406030204" pitchFamily="18" charset="0"/>
                          </a:rPr>
                          <m:t>…,</m:t>
                        </m:r>
                        <m:r>
                          <a:rPr lang="el-GR" sz="2400" b="0" i="1" dirty="0" smtClean="0">
                            <a:solidFill>
                              <a:schemeClr val="accent2"/>
                            </a:solidFill>
                            <a:latin typeface="Cambria Math" panose="02040503050406030204" pitchFamily="18" charset="0"/>
                            <a:ea typeface="Cambria Math" panose="02040503050406030204" pitchFamily="18" charset="0"/>
                          </a:rPr>
                          <m:t>𝜃</m:t>
                        </m:r>
                      </m:e>
                      <m:sub>
                        <m:r>
                          <a:rPr lang="en-US" sz="2400" b="0" i="1" dirty="0" smtClean="0">
                            <a:solidFill>
                              <a:schemeClr val="accent2"/>
                            </a:solidFill>
                            <a:latin typeface="Cambria Math" panose="02040503050406030204" pitchFamily="18" charset="0"/>
                            <a:ea typeface="Cambria Math" panose="02040503050406030204" pitchFamily="18" charset="0"/>
                          </a:rPr>
                          <m:t>𝑘</m:t>
                        </m:r>
                      </m:sub>
                    </m:sSub>
                  </m:oMath>
                </a14:m>
                <a:r>
                  <a:rPr lang="en-US" sz="2400" dirty="0">
                    <a:latin typeface="Cambria Math" panose="02040503050406030204" pitchFamily="18" charset="0"/>
                    <a:ea typeface="Cambria Math" panose="02040503050406030204" pitchFamily="18" charset="0"/>
                  </a:rPr>
                  <a:t>: </a:t>
                </a:r>
                <a:r>
                  <a:rPr lang="es-BO" sz="2400" dirty="0">
                    <a:latin typeface="Cambria Math" panose="02040503050406030204" pitchFamily="18" charset="0"/>
                    <a:ea typeface="Cambria Math" panose="02040503050406030204" pitchFamily="18" charset="0"/>
                  </a:rPr>
                  <a:t>parámetros</a:t>
                </a:r>
                <a:r>
                  <a:rPr lang="en-US" sz="2400" dirty="0">
                    <a:latin typeface="Cambria Math" panose="02040503050406030204" pitchFamily="18" charset="0"/>
                    <a:ea typeface="Cambria Math" panose="02040503050406030204" pitchFamily="18" charset="0"/>
                  </a:rPr>
                  <a:t> del </a:t>
                </a:r>
                <a:r>
                  <a:rPr lang="en-US" sz="2400" dirty="0" err="1">
                    <a:latin typeface="Cambria Math" panose="02040503050406030204" pitchFamily="18" charset="0"/>
                    <a:ea typeface="Cambria Math" panose="02040503050406030204" pitchFamily="18" charset="0"/>
                  </a:rPr>
                  <a:t>modelo</a:t>
                </a:r>
                <a:endParaRPr lang="en-US" sz="2400" dirty="0">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6A4A46F-73FF-C86D-FD8B-DC0B35689744}"/>
                  </a:ext>
                </a:extLst>
              </p:cNvPr>
              <p:cNvSpPr txBox="1">
                <a:spLocks noRot="1" noChangeAspect="1" noMove="1" noResize="1" noEditPoints="1" noAdjustHandles="1" noChangeArrowheads="1" noChangeShapeType="1" noTextEdit="1"/>
              </p:cNvSpPr>
              <p:nvPr/>
            </p:nvSpPr>
            <p:spPr>
              <a:xfrm>
                <a:off x="3041583" y="3169841"/>
                <a:ext cx="8527983" cy="1200329"/>
              </a:xfrm>
              <a:prstGeom prst="rect">
                <a:avLst/>
              </a:prstGeom>
              <a:blipFill>
                <a:blip r:embed="rId4"/>
                <a:stretch>
                  <a:fillRect l="-1144" t="-4061" b="-10660"/>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68EB11-D9D1-8F0F-0936-A07416A8744F}"/>
                  </a:ext>
                </a:extLst>
              </p:cNvPr>
              <p:cNvSpPr txBox="1"/>
              <p:nvPr/>
            </p:nvSpPr>
            <p:spPr>
              <a:xfrm>
                <a:off x="2272764" y="1256260"/>
                <a:ext cx="6097604" cy="95410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m:rPr>
                          <m:sty m:val="p"/>
                        </m:rPr>
                        <a:rPr lang="en-US" sz="2800" b="0" i="0" dirty="0" smtClean="0">
                          <a:solidFill>
                            <a:srgbClr val="00B0F0"/>
                          </a:solidFill>
                          <a:latin typeface="Cambria Math" panose="02040503050406030204" pitchFamily="18" charset="0"/>
                        </a:rPr>
                        <m:t>y</m:t>
                      </m:r>
                      <m:r>
                        <a:rPr lang="es-ES" sz="2800" i="0" dirty="0" smtClean="0">
                          <a:solidFill>
                            <a:schemeClr val="tx1"/>
                          </a:solidFill>
                          <a:latin typeface="Cambria Math" panose="02040503050406030204" pitchFamily="18" charset="0"/>
                        </a:rPr>
                        <m:t>= </m:t>
                      </m:r>
                      <m:r>
                        <a:rPr lang="es-ES" sz="2800" i="1" dirty="0" smtClean="0">
                          <a:solidFill>
                            <a:schemeClr val="tx1"/>
                          </a:solidFill>
                          <a:latin typeface="Cambria Math" panose="02040503050406030204" pitchFamily="18" charset="0"/>
                        </a:rPr>
                        <m:t>𝑓</m:t>
                      </m:r>
                      <m:d>
                        <m:dPr>
                          <m:ctrlPr>
                            <a:rPr lang="es-ES" sz="2800" i="1" dirty="0" smtClean="0">
                              <a:solidFill>
                                <a:schemeClr val="tx1"/>
                              </a:solidFill>
                              <a:latin typeface="Cambria Math" panose="02040503050406030204" pitchFamily="18" charset="0"/>
                            </a:rPr>
                          </m:ctrlPr>
                        </m:dPr>
                        <m:e>
                          <m:sSub>
                            <m:sSubPr>
                              <m:ctrlPr>
                                <a:rPr lang="en-US" sz="2800" i="1" dirty="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i="1" dirty="0">
                                  <a:solidFill>
                                    <a:srgbClr val="FF00FF"/>
                                  </a:solidFill>
                                  <a:latin typeface="Cambria Math" panose="02040503050406030204" pitchFamily="18" charset="0"/>
                                  <a:ea typeface="Cambria Math" panose="02040503050406030204" pitchFamily="18" charset="0"/>
                                </a:rPr>
                                <m:t>1</m:t>
                              </m:r>
                            </m:sub>
                          </m:sSub>
                          <m:r>
                            <m:rPr>
                              <m:nor/>
                            </m:rPr>
                            <a:rPr lang="en-US" sz="2800" dirty="0">
                              <a:solidFill>
                                <a:srgbClr val="FF00FF"/>
                              </a:solidFill>
                              <a:latin typeface="Cambria Math" panose="02040503050406030204" pitchFamily="18" charset="0"/>
                              <a:ea typeface="Cambria Math" panose="02040503050406030204" pitchFamily="18" charset="0"/>
                            </a:rPr>
                            <m:t>, </m:t>
                          </m:r>
                          <m:sSub>
                            <m:sSubPr>
                              <m:ctrlPr>
                                <a:rPr lang="en-US" sz="2800" i="1" dirty="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i="1" dirty="0">
                                  <a:solidFill>
                                    <a:srgbClr val="FF00FF"/>
                                  </a:solidFill>
                                  <a:latin typeface="Cambria Math" panose="02040503050406030204" pitchFamily="18" charset="0"/>
                                  <a:ea typeface="Cambria Math" panose="02040503050406030204" pitchFamily="18" charset="0"/>
                                </a:rPr>
                                <m:t>2</m:t>
                              </m:r>
                            </m:sub>
                          </m:sSub>
                          <m:r>
                            <m:rPr>
                              <m:nor/>
                            </m:rPr>
                            <a:rPr lang="en-US" sz="2800" dirty="0">
                              <a:solidFill>
                                <a:srgbClr val="FF00FF"/>
                              </a:solidFill>
                              <a:latin typeface="Cambria Math" panose="02040503050406030204" pitchFamily="18" charset="0"/>
                              <a:ea typeface="Cambria Math" panose="02040503050406030204" pitchFamily="18" charset="0"/>
                            </a:rPr>
                            <m:t>,…,</m:t>
                          </m:r>
                          <m:r>
                            <m:rPr>
                              <m:nor/>
                            </m:rPr>
                            <a:rPr lang="en-US" sz="2800" dirty="0">
                              <a:solidFill>
                                <a:srgbClr val="FF00FF"/>
                              </a:solidFill>
                            </a:rPr>
                            <m:t> </m:t>
                          </m:r>
                          <m:sSub>
                            <m:sSubPr>
                              <m:ctrlPr>
                                <a:rPr lang="en-US" sz="2800" i="1" dirty="0">
                                  <a:solidFill>
                                    <a:srgbClr val="FF00FF"/>
                                  </a:solidFill>
                                  <a:latin typeface="Cambria Math" panose="02040503050406030204" pitchFamily="18" charset="0"/>
                                </a:rPr>
                              </m:ctrlPr>
                            </m:sSubPr>
                            <m:e>
                              <m:r>
                                <a:rPr lang="en-US" sz="2800" i="1" dirty="0">
                                  <a:solidFill>
                                    <a:srgbClr val="FF00FF"/>
                                  </a:solidFill>
                                  <a:latin typeface="Cambria Math" panose="02040503050406030204" pitchFamily="18" charset="0"/>
                                  <a:ea typeface="Cambria Math" panose="02040503050406030204" pitchFamily="18" charset="0"/>
                                </a:rPr>
                                <m:t>𝑥</m:t>
                              </m:r>
                            </m:e>
                            <m:sub>
                              <m:r>
                                <a:rPr lang="en-US" sz="2800" i="1" dirty="0">
                                  <a:solidFill>
                                    <a:srgbClr val="FF00FF"/>
                                  </a:solidFill>
                                  <a:latin typeface="Cambria Math" panose="02040503050406030204" pitchFamily="18" charset="0"/>
                                  <a:ea typeface="Cambria Math" panose="02040503050406030204" pitchFamily="18" charset="0"/>
                                </a:rPr>
                                <m:t>𝑘</m:t>
                              </m:r>
                            </m:sub>
                          </m:sSub>
                          <m:r>
                            <a:rPr lang="en-US" sz="2800" b="0" i="0" dirty="0" smtClean="0">
                              <a:solidFill>
                                <a:schemeClr val="tx1"/>
                              </a:solidFill>
                              <a:latin typeface="Cambria Math" panose="02040503050406030204" pitchFamily="18" charset="0"/>
                            </a:rPr>
                            <m:t>;</m:t>
                          </m:r>
                          <m:sSub>
                            <m:sSubPr>
                              <m:ctrlPr>
                                <a:rPr lang="en-US" sz="2800" i="1" dirty="0">
                                  <a:solidFill>
                                    <a:schemeClr val="accent2"/>
                                  </a:solidFill>
                                  <a:latin typeface="Cambria Math" panose="02040503050406030204" pitchFamily="18" charset="0"/>
                                </a:rPr>
                              </m:ctrlPr>
                            </m:sSubPr>
                            <m:e>
                              <m:r>
                                <a:rPr lang="el-GR" sz="2800" i="1" dirty="0">
                                  <a:solidFill>
                                    <a:schemeClr val="accent2"/>
                                  </a:solidFill>
                                  <a:latin typeface="Cambria Math" panose="02040503050406030204" pitchFamily="18" charset="0"/>
                                  <a:ea typeface="Cambria Math" panose="02040503050406030204" pitchFamily="18" charset="0"/>
                                </a:rPr>
                                <m:t>𝜃</m:t>
                              </m:r>
                            </m:e>
                            <m:sub>
                              <m:r>
                                <a:rPr lang="en-US" sz="2800" i="1" dirty="0">
                                  <a:solidFill>
                                    <a:schemeClr val="accent2"/>
                                  </a:solidFill>
                                  <a:latin typeface="Cambria Math" panose="02040503050406030204" pitchFamily="18" charset="0"/>
                                  <a:ea typeface="Cambria Math" panose="02040503050406030204" pitchFamily="18" charset="0"/>
                                </a:rPr>
                                <m:t>1</m:t>
                              </m:r>
                            </m:sub>
                          </m:sSub>
                          <m:r>
                            <a:rPr lang="en-US" sz="2800" i="1" dirty="0">
                              <a:solidFill>
                                <a:schemeClr val="accent2"/>
                              </a:solidFill>
                              <a:latin typeface="Cambria Math" panose="02040503050406030204" pitchFamily="18" charset="0"/>
                            </a:rPr>
                            <m:t>,</m:t>
                          </m:r>
                          <m:sSub>
                            <m:sSubPr>
                              <m:ctrlPr>
                                <a:rPr lang="en-US" sz="2800" i="1" dirty="0">
                                  <a:solidFill>
                                    <a:schemeClr val="accent2"/>
                                  </a:solidFill>
                                  <a:latin typeface="Cambria Math" panose="02040503050406030204" pitchFamily="18" charset="0"/>
                                </a:rPr>
                              </m:ctrlPr>
                            </m:sSubPr>
                            <m:e>
                              <m:r>
                                <a:rPr lang="el-GR" sz="2800" i="1" dirty="0">
                                  <a:solidFill>
                                    <a:schemeClr val="accent2"/>
                                  </a:solidFill>
                                  <a:latin typeface="Cambria Math" panose="02040503050406030204" pitchFamily="18" charset="0"/>
                                  <a:ea typeface="Cambria Math" panose="02040503050406030204" pitchFamily="18" charset="0"/>
                                </a:rPr>
                                <m:t>𝜃</m:t>
                              </m:r>
                            </m:e>
                            <m:sub>
                              <m:r>
                                <a:rPr lang="en-US" sz="2800" i="1" dirty="0">
                                  <a:solidFill>
                                    <a:schemeClr val="accent2"/>
                                  </a:solidFill>
                                  <a:latin typeface="Cambria Math" panose="02040503050406030204" pitchFamily="18" charset="0"/>
                                  <a:ea typeface="Cambria Math" panose="02040503050406030204" pitchFamily="18" charset="0"/>
                                </a:rPr>
                                <m:t>2</m:t>
                              </m:r>
                            </m:sub>
                          </m:sSub>
                          <m:r>
                            <a:rPr lang="en-US" sz="2800" dirty="0">
                              <a:solidFill>
                                <a:schemeClr val="accent2"/>
                              </a:solidFill>
                              <a:latin typeface="Cambria Math" panose="02040503050406030204" pitchFamily="18" charset="0"/>
                              <a:ea typeface="Cambria Math" panose="02040503050406030204" pitchFamily="18" charset="0"/>
                            </a:rPr>
                            <m:t>,</m:t>
                          </m:r>
                          <m:sSub>
                            <m:sSubPr>
                              <m:ctrlPr>
                                <a:rPr lang="en-US" sz="2800" i="1" dirty="0">
                                  <a:solidFill>
                                    <a:schemeClr val="accent2"/>
                                  </a:solidFill>
                                  <a:latin typeface="Cambria Math" panose="02040503050406030204" pitchFamily="18" charset="0"/>
                                </a:rPr>
                              </m:ctrlPr>
                            </m:sSubPr>
                            <m:e>
                              <m:r>
                                <a:rPr lang="en-US" sz="2800" i="1" dirty="0">
                                  <a:solidFill>
                                    <a:schemeClr val="accent2"/>
                                  </a:solidFill>
                                  <a:latin typeface="Cambria Math" panose="02040503050406030204" pitchFamily="18" charset="0"/>
                                </a:rPr>
                                <m:t>…,</m:t>
                              </m:r>
                              <m:r>
                                <a:rPr lang="el-GR" sz="2800" i="1" dirty="0">
                                  <a:solidFill>
                                    <a:schemeClr val="accent2"/>
                                  </a:solidFill>
                                  <a:latin typeface="Cambria Math" panose="02040503050406030204" pitchFamily="18" charset="0"/>
                                  <a:ea typeface="Cambria Math" panose="02040503050406030204" pitchFamily="18" charset="0"/>
                                </a:rPr>
                                <m:t>𝜃</m:t>
                              </m:r>
                            </m:e>
                            <m:sub>
                              <m:r>
                                <a:rPr lang="en-US" sz="2800" i="1" dirty="0">
                                  <a:solidFill>
                                    <a:schemeClr val="accent2"/>
                                  </a:solidFill>
                                  <a:latin typeface="Cambria Math" panose="02040503050406030204" pitchFamily="18" charset="0"/>
                                  <a:ea typeface="Cambria Math" panose="02040503050406030204" pitchFamily="18" charset="0"/>
                                </a:rPr>
                                <m:t>𝑘</m:t>
                              </m:r>
                            </m:sub>
                          </m:sSub>
                        </m:e>
                      </m:d>
                    </m:oMath>
                  </m:oMathPara>
                </a14:m>
                <a:endParaRPr lang="es-ES" sz="2800" dirty="0">
                  <a:solidFill>
                    <a:schemeClr val="tx1"/>
                  </a:solidFill>
                </a:endParaRPr>
              </a:p>
              <a:p>
                <a:pPr marL="0" indent="0" algn="ctr">
                  <a:lnSpc>
                    <a:spcPct val="100000"/>
                  </a:lnSpc>
                  <a:spcBef>
                    <a:spcPts val="0"/>
                  </a:spcBef>
                  <a:buNone/>
                </a:pPr>
                <a:r>
                  <a:rPr lang="es-ES" sz="2800" dirty="0">
                    <a:solidFill>
                      <a:schemeClr val="tx1"/>
                    </a:solidFill>
                  </a:rPr>
                  <a:t>Asumiendo que </a:t>
                </a:r>
                <a14:m>
                  <m:oMath xmlns:m="http://schemas.openxmlformats.org/officeDocument/2006/math">
                    <m:r>
                      <a:rPr lang="es-ES" sz="2800" i="1" dirty="0" smtClean="0">
                        <a:solidFill>
                          <a:schemeClr val="tx1"/>
                        </a:solidFill>
                        <a:latin typeface="Cambria Math" panose="02040503050406030204" pitchFamily="18" charset="0"/>
                      </a:rPr>
                      <m:t>𝑓</m:t>
                    </m:r>
                    <m:r>
                      <a:rPr lang="es-ES" sz="2800" i="0" dirty="0" smtClean="0">
                        <a:solidFill>
                          <a:schemeClr val="tx1"/>
                        </a:solidFill>
                        <a:latin typeface="Cambria Math" panose="02040503050406030204" pitchFamily="18" charset="0"/>
                      </a:rPr>
                      <m:t>(</m:t>
                    </m:r>
                    <m:r>
                      <a:rPr lang="es-ES" sz="2800" i="1" dirty="0" smtClean="0">
                        <a:solidFill>
                          <a:schemeClr val="tx1"/>
                        </a:solidFill>
                        <a:latin typeface="Cambria Math" panose="02040503050406030204" pitchFamily="18" charset="0"/>
                        <a:ea typeface="Cambria Math" panose="02040503050406030204" pitchFamily="18" charset="0"/>
                      </a:rPr>
                      <m:t>∙</m:t>
                    </m:r>
                    <m:r>
                      <a:rPr lang="en-US" sz="2800" b="0" i="0" dirty="0" smtClean="0">
                        <a:solidFill>
                          <a:schemeClr val="tx1"/>
                        </a:solidFill>
                        <a:latin typeface="Cambria Math" panose="02040503050406030204" pitchFamily="18" charset="0"/>
                      </a:rPr>
                      <m:t>)</m:t>
                    </m:r>
                  </m:oMath>
                </a14:m>
                <a:r>
                  <a:rPr lang="es-ES" sz="2800" dirty="0">
                    <a:solidFill>
                      <a:schemeClr val="tx1"/>
                    </a:solidFill>
                  </a:rPr>
                  <a:t> es lineal:</a:t>
                </a:r>
              </a:p>
            </p:txBody>
          </p:sp>
        </mc:Choice>
        <mc:Fallback xmlns="">
          <p:sp>
            <p:nvSpPr>
              <p:cNvPr id="10" name="TextBox 9">
                <a:extLst>
                  <a:ext uri="{FF2B5EF4-FFF2-40B4-BE49-F238E27FC236}">
                    <a16:creationId xmlns:a16="http://schemas.microsoft.com/office/drawing/2014/main" id="{C368EB11-D9D1-8F0F-0936-A07416A8744F}"/>
                  </a:ext>
                </a:extLst>
              </p:cNvPr>
              <p:cNvSpPr txBox="1">
                <a:spLocks noRot="1" noChangeAspect="1" noMove="1" noResize="1" noEditPoints="1" noAdjustHandles="1" noChangeArrowheads="1" noChangeShapeType="1" noTextEdit="1"/>
              </p:cNvSpPr>
              <p:nvPr/>
            </p:nvSpPr>
            <p:spPr>
              <a:xfrm>
                <a:off x="2272764" y="1256260"/>
                <a:ext cx="6097604" cy="954107"/>
              </a:xfrm>
              <a:prstGeom prst="rect">
                <a:avLst/>
              </a:prstGeom>
              <a:blipFill>
                <a:blip r:embed="rId5"/>
                <a:stretch>
                  <a:fillRect b="-17197"/>
                </a:stretch>
              </a:blipFill>
            </p:spPr>
            <p:txBody>
              <a:bodyPr/>
              <a:lstStyle/>
              <a:p>
                <a:r>
                  <a:rPr lang="es-BO">
                    <a:noFill/>
                  </a:rPr>
                  <a:t> </a:t>
                </a:r>
              </a:p>
            </p:txBody>
          </p:sp>
        </mc:Fallback>
      </mc:AlternateContent>
      <p:sp>
        <p:nvSpPr>
          <p:cNvPr id="11" name="Rectangle 10">
            <a:extLst>
              <a:ext uri="{FF2B5EF4-FFF2-40B4-BE49-F238E27FC236}">
                <a16:creationId xmlns:a16="http://schemas.microsoft.com/office/drawing/2014/main" id="{ACF3FEE7-71CB-A2B6-B6C6-0336136ED1CB}"/>
              </a:ext>
            </a:extLst>
          </p:cNvPr>
          <p:cNvSpPr/>
          <p:nvPr/>
        </p:nvSpPr>
        <p:spPr>
          <a:xfrm>
            <a:off x="1203158" y="4533499"/>
            <a:ext cx="9663763" cy="120032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677530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solidFill>
                  <a:srgbClr val="7030A0"/>
                </a:solidFill>
              </a:rPr>
              <a:t>Econometría</a:t>
            </a:r>
            <a:r>
              <a:rPr lang="es-BO" dirty="0"/>
              <a:t> y machine </a:t>
            </a:r>
            <a:r>
              <a:rPr lang="es-BO" dirty="0" err="1"/>
              <a:t>learning</a:t>
            </a:r>
            <a:endParaRPr lang="es-BO"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2FECF-6FBE-FA75-8578-9B58FAE75AA7}"/>
                  </a:ext>
                </a:extLst>
              </p:cNvPr>
              <p:cNvSpPr txBox="1"/>
              <p:nvPr/>
            </p:nvSpPr>
            <p:spPr>
              <a:xfrm>
                <a:off x="596766" y="1576847"/>
                <a:ext cx="10350365" cy="2365391"/>
              </a:xfrm>
              <a:prstGeom prst="rect">
                <a:avLst/>
              </a:prstGeom>
              <a:noFill/>
            </p:spPr>
            <p:txBody>
              <a:bodyPr wrap="square">
                <a:spAutoFit/>
              </a:bodyPr>
              <a:lstStyle/>
              <a:p>
                <a:pPr marL="0" indent="0">
                  <a:lnSpc>
                    <a:spcPct val="100000"/>
                  </a:lnSpc>
                  <a:spcBef>
                    <a:spcPts val="0"/>
                  </a:spcBef>
                  <a:buNone/>
                </a:pPr>
                <a14:m>
                  <m:oMathPara xmlns:m="http://schemas.openxmlformats.org/officeDocument/2006/math">
                    <m:oMathParaPr>
                      <m:jc m:val="center"/>
                    </m:oMathParaPr>
                    <m:oMath xmlns:m="http://schemas.openxmlformats.org/officeDocument/2006/math">
                      <m:r>
                        <m:rPr>
                          <m:sty m:val="p"/>
                        </m:rPr>
                        <a:rPr lang="en-US" sz="2400" b="0" i="0" dirty="0" smtClean="0">
                          <a:solidFill>
                            <a:schemeClr val="tx1"/>
                          </a:solidFill>
                          <a:latin typeface="Cambria Math" panose="02040503050406030204" pitchFamily="18" charset="0"/>
                          <a:ea typeface="Cambria Math" panose="02040503050406030204" pitchFamily="18" charset="0"/>
                        </a:rPr>
                        <m:t>salario</m:t>
                      </m:r>
                      <m:r>
                        <a:rPr lang="es-ES" sz="2400" i="0"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b="0" i="1" dirty="0" smtClean="0">
                              <a:solidFill>
                                <a:schemeClr val="tx1"/>
                              </a:solidFill>
                              <a:latin typeface="Cambria Math" panose="02040503050406030204" pitchFamily="18" charset="0"/>
                            </a:rPr>
                            <m:t>0</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rPr>
                            <m:t>𝑒𝑑𝑢𝑐</m:t>
                          </m:r>
                        </m:sub>
                      </m:sSub>
                      <m:r>
                        <m:rPr>
                          <m:sty m:val="p"/>
                        </m:rPr>
                        <a:rPr lang="es-ES" sz="2400" dirty="0">
                          <a:solidFill>
                            <a:schemeClr val="tx1"/>
                          </a:solidFill>
                          <a:latin typeface="Cambria Math" panose="02040503050406030204" pitchFamily="18" charset="0"/>
                        </a:rPr>
                        <m:t>educaci</m:t>
                      </m:r>
                      <m:r>
                        <a:rPr lang="es-ES" sz="2400" dirty="0">
                          <a:solidFill>
                            <a:schemeClr val="tx1"/>
                          </a:solidFill>
                          <a:latin typeface="Cambria Math" panose="02040503050406030204" pitchFamily="18" charset="0"/>
                        </a:rPr>
                        <m:t>ó</m:t>
                      </m:r>
                      <m:r>
                        <m:rPr>
                          <m:sty m:val="p"/>
                        </m:rPr>
                        <a:rPr lang="es-ES" sz="2400" dirty="0">
                          <a:solidFill>
                            <a:schemeClr val="tx1"/>
                          </a:solidFill>
                          <a:latin typeface="Cambria Math" panose="02040503050406030204" pitchFamily="18" charset="0"/>
                        </a:rPr>
                        <m:t>n</m:t>
                      </m:r>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𝑒𝑑𝑎𝑑</m:t>
                          </m:r>
                        </m:sub>
                      </m:sSub>
                      <m:r>
                        <m:rPr>
                          <m:sty m:val="p"/>
                        </m:rPr>
                        <a:rPr lang="es-ES" sz="2400" dirty="0">
                          <a:solidFill>
                            <a:schemeClr val="tx1"/>
                          </a:solidFill>
                          <a:latin typeface="Cambria Math" panose="02040503050406030204" pitchFamily="18" charset="0"/>
                        </a:rPr>
                        <m:t>edad</m:t>
                      </m:r>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𝑒𝑥𝑝𝑒</m:t>
                          </m:r>
                        </m:sub>
                      </m:sSub>
                      <m:r>
                        <m:rPr>
                          <m:sty m:val="p"/>
                        </m:rPr>
                        <a:rPr lang="es-ES" sz="2400" i="0" dirty="0" smtClean="0">
                          <a:solidFill>
                            <a:schemeClr val="tx1"/>
                          </a:solidFill>
                          <a:latin typeface="Cambria Math" panose="02040503050406030204" pitchFamily="18" charset="0"/>
                        </a:rPr>
                        <m:t>experiencia</m:t>
                      </m:r>
                      <m:r>
                        <a:rPr lang="en-US" sz="2400" b="0" i="0" dirty="0" smtClean="0">
                          <a:solidFill>
                            <a:schemeClr val="tx1"/>
                          </a:solidFill>
                          <a:latin typeface="Cambria Math" panose="02040503050406030204" pitchFamily="18" charset="0"/>
                        </a:rPr>
                        <m:t>+</m:t>
                      </m:r>
                      <m:r>
                        <m:rPr>
                          <m:sty m:val="p"/>
                        </m:rPr>
                        <a:rPr lang="el-GR" sz="2400" b="0" i="1" dirty="0" smtClean="0">
                          <a:solidFill>
                            <a:schemeClr val="tx1"/>
                          </a:solidFill>
                          <a:latin typeface="Cambria Math" panose="02040503050406030204" pitchFamily="18" charset="0"/>
                          <a:ea typeface="Cambria Math" panose="02040503050406030204" pitchFamily="18" charset="0"/>
                        </a:rPr>
                        <m:t>ε</m:t>
                      </m:r>
                    </m:oMath>
                  </m:oMathPara>
                </a14:m>
                <a:endParaRPr lang="en-US" sz="2400" b="0" dirty="0">
                  <a:solidFill>
                    <a:schemeClr val="tx1"/>
                  </a:solidFill>
                  <a:ea typeface="Cambria Math" panose="02040503050406030204" pitchFamily="18" charset="0"/>
                </a:endParaRPr>
              </a:p>
              <a:p>
                <a:pPr marL="0" indent="0">
                  <a:lnSpc>
                    <a:spcPct val="100000"/>
                  </a:lnSpc>
                  <a:spcBef>
                    <a:spcPts val="0"/>
                  </a:spcBef>
                  <a:buNone/>
                </a:pPr>
                <a:endParaRPr lang="es-ES" sz="2400" dirty="0">
                  <a:solidFill>
                    <a:schemeClr val="tx1"/>
                  </a:solidFill>
                </a:endParaRPr>
              </a:p>
              <a:p>
                <a:pPr marL="0" indent="0" algn="ctr">
                  <a:lnSpc>
                    <a:spcPct val="100000"/>
                  </a:lnSpc>
                  <a:spcBef>
                    <a:spcPts val="0"/>
                  </a:spcBef>
                  <a:buNone/>
                </a:pPr>
                <a:r>
                  <a:rPr lang="es-ES" sz="2400" dirty="0">
                    <a:solidFill>
                      <a:schemeClr val="tx1"/>
                    </a:solidFill>
                  </a:rPr>
                  <a:t>Indexando el modelo para diferentes personas </a:t>
                </a:r>
                <a:r>
                  <a:rPr lang="es-ES" sz="2400" dirty="0">
                    <a:solidFill>
                      <a:srgbClr val="FF0000"/>
                    </a:solidFill>
                  </a:rPr>
                  <a:t>i = 1, 2, …, n</a:t>
                </a:r>
              </a:p>
              <a:p>
                <a:pPr marL="0" indent="0">
                  <a:lnSpc>
                    <a:spcPct val="100000"/>
                  </a:lnSpc>
                  <a:spcBef>
                    <a:spcPts val="0"/>
                  </a:spcBef>
                  <a:buNone/>
                </a:pPr>
                <a:endParaRPr lang="es-ES" sz="2400" dirty="0">
                  <a:solidFill>
                    <a:schemeClr val="tx1"/>
                  </a:solidFill>
                </a:endParaRPr>
              </a:p>
              <a:p>
                <a:pPr/>
                <a14:m>
                  <m:oMathPara xmlns:m="http://schemas.openxmlformats.org/officeDocument/2006/math">
                    <m:oMathParaPr>
                      <m:jc m:val="center"/>
                    </m:oMathParaPr>
                    <m:oMath xmlns:m="http://schemas.openxmlformats.org/officeDocument/2006/math">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salar</m:t>
                          </m:r>
                          <m:r>
                            <m:rPr>
                              <m:sty m:val="p"/>
                            </m:rPr>
                            <a:rPr lang="en-US" sz="2400" b="0" i="0" dirty="0" smtClean="0">
                              <a:latin typeface="Cambria Math" panose="02040503050406030204" pitchFamily="18" charset="0"/>
                              <a:ea typeface="Cambria Math" panose="02040503050406030204" pitchFamily="18" charset="0"/>
                            </a:rPr>
                            <m:t>io</m:t>
                          </m:r>
                        </m:e>
                        <m:sub>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s-ES" sz="2400" i="0"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b="0" i="1" dirty="0" smtClean="0">
                              <a:solidFill>
                                <a:schemeClr val="tx1"/>
                              </a:solidFill>
                              <a:latin typeface="Cambria Math" panose="02040503050406030204" pitchFamily="18" charset="0"/>
                            </a:rPr>
                            <m:t>0</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rPr>
                            <m:t>𝑒𝑑𝑢𝑐</m:t>
                          </m:r>
                        </m:sub>
                      </m:sSub>
                      <m:sSub>
                        <m:sSubPr>
                          <m:ctrlPr>
                            <a:rPr lang="en-US" sz="2400" i="1" dirty="0" smtClean="0">
                              <a:solidFill>
                                <a:schemeClr val="tx1"/>
                              </a:solidFill>
                              <a:latin typeface="Cambria Math" panose="02040503050406030204" pitchFamily="18" charset="0"/>
                            </a:rPr>
                          </m:ctrlPr>
                        </m:sSubPr>
                        <m:e>
                          <m:r>
                            <m:rPr>
                              <m:sty m:val="p"/>
                            </m:rPr>
                            <a:rPr lang="es-ES" sz="2400" dirty="0">
                              <a:latin typeface="Cambria Math" panose="02040503050406030204" pitchFamily="18" charset="0"/>
                            </a:rPr>
                            <m:t>educaci</m:t>
                          </m:r>
                          <m:r>
                            <a:rPr lang="es-ES" sz="2400" dirty="0">
                              <a:latin typeface="Cambria Math" panose="02040503050406030204" pitchFamily="18" charset="0"/>
                            </a:rPr>
                            <m:t>ó</m:t>
                          </m:r>
                          <m:r>
                            <m:rPr>
                              <m:sty m:val="p"/>
                            </m:rPr>
                            <a:rPr lang="es-ES" sz="2400" dirty="0">
                              <a:latin typeface="Cambria Math" panose="02040503050406030204" pitchFamily="18" charset="0"/>
                            </a:rPr>
                            <m:t>n</m:t>
                          </m:r>
                        </m:e>
                        <m:sub>
                          <m:r>
                            <a:rPr lang="en-US" sz="2400" b="0" i="1" dirty="0" smtClean="0">
                              <a:solidFill>
                                <a:srgbClr val="FF0000"/>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𝑒𝑑𝑎𝑑</m:t>
                          </m:r>
                        </m:sub>
                      </m:sSub>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400" dirty="0">
                              <a:latin typeface="Cambria Math" panose="02040503050406030204" pitchFamily="18" charset="0"/>
                            </a:rPr>
                            <m:t>edad</m:t>
                          </m:r>
                        </m:e>
                        <m:sub>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𝑒𝑥𝑝𝑒</m:t>
                          </m:r>
                        </m:sub>
                      </m:sSub>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400" dirty="0">
                              <a:latin typeface="Cambria Math" panose="02040503050406030204" pitchFamily="18" charset="0"/>
                            </a:rPr>
                            <m:t>experiencia</m:t>
                          </m:r>
                        </m:e>
                        <m:sub>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n-US" sz="2400" b="0" i="0" dirty="0" smtClean="0">
                          <a:solidFill>
                            <a:schemeClr val="tx1"/>
                          </a:solidFill>
                          <a:latin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m:rPr>
                              <m:sty m:val="p"/>
                            </m:rPr>
                            <a:rPr lang="el-GR" sz="2400" i="1" dirty="0">
                              <a:latin typeface="Cambria Math" panose="02040503050406030204" pitchFamily="18" charset="0"/>
                              <a:ea typeface="Cambria Math" panose="02040503050406030204" pitchFamily="18" charset="0"/>
                            </a:rPr>
                            <m:t>ε</m:t>
                          </m:r>
                        </m:e>
                        <m:sub>
                          <m:r>
                            <a:rPr lang="en-US" sz="2400" b="0" i="1" dirty="0" smtClean="0">
                              <a:solidFill>
                                <a:srgbClr val="FF0000"/>
                              </a:solidFill>
                              <a:latin typeface="Cambria Math" panose="02040503050406030204" pitchFamily="18" charset="0"/>
                            </a:rPr>
                            <m:t>𝑖</m:t>
                          </m:r>
                        </m:sub>
                      </m:sSub>
                    </m:oMath>
                  </m:oMathPara>
                </a14:m>
                <a:endParaRPr lang="es-ES" sz="2400" dirty="0">
                  <a:solidFill>
                    <a:schemeClr val="tx1"/>
                  </a:solidFill>
                </a:endParaRPr>
              </a:p>
              <a:p>
                <a:pPr marL="0" indent="0">
                  <a:lnSpc>
                    <a:spcPct val="100000"/>
                  </a:lnSpc>
                  <a:spcBef>
                    <a:spcPts val="0"/>
                  </a:spcBef>
                  <a:buNone/>
                </a:pPr>
                <a:endParaRPr lang="es-ES" sz="2400" dirty="0">
                  <a:solidFill>
                    <a:schemeClr val="tx1"/>
                  </a:solidFill>
                </a:endParaRPr>
              </a:p>
            </p:txBody>
          </p:sp>
        </mc:Choice>
        <mc:Fallback xmlns="">
          <p:sp>
            <p:nvSpPr>
              <p:cNvPr id="5" name="TextBox 4">
                <a:extLst>
                  <a:ext uri="{FF2B5EF4-FFF2-40B4-BE49-F238E27FC236}">
                    <a16:creationId xmlns:a16="http://schemas.microsoft.com/office/drawing/2014/main" id="{6562FECF-6FBE-FA75-8578-9B58FAE75AA7}"/>
                  </a:ext>
                </a:extLst>
              </p:cNvPr>
              <p:cNvSpPr txBox="1">
                <a:spLocks noRot="1" noChangeAspect="1" noMove="1" noResize="1" noEditPoints="1" noAdjustHandles="1" noChangeArrowheads="1" noChangeShapeType="1" noTextEdit="1"/>
              </p:cNvSpPr>
              <p:nvPr/>
            </p:nvSpPr>
            <p:spPr>
              <a:xfrm>
                <a:off x="596766" y="1576847"/>
                <a:ext cx="10350365" cy="2365391"/>
              </a:xfrm>
              <a:prstGeom prst="rect">
                <a:avLst/>
              </a:prstGeom>
              <a:blipFill>
                <a:blip r:embed="rId2"/>
                <a:stretch>
                  <a:fillRect/>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008D5852-7124-D0D7-2677-7AA794D290F5}"/>
                  </a:ext>
                </a:extLst>
              </p:cNvPr>
              <p:cNvGraphicFramePr>
                <a:graphicFrameLocks noGrp="1"/>
              </p:cNvGraphicFramePr>
              <p:nvPr>
                <p:extLst>
                  <p:ext uri="{D42A27DB-BD31-4B8C-83A1-F6EECF244321}">
                    <p14:modId xmlns:p14="http://schemas.microsoft.com/office/powerpoint/2010/main" val="1654850905"/>
                  </p:ext>
                </p:extLst>
              </p:nvPr>
            </p:nvGraphicFramePr>
            <p:xfrm>
              <a:off x="1579612" y="4050007"/>
              <a:ext cx="8873425" cy="1981200"/>
            </p:xfrm>
            <a:graphic>
              <a:graphicData uri="http://schemas.openxmlformats.org/drawingml/2006/table">
                <a:tbl>
                  <a:tblPr firstRow="1" bandRow="1">
                    <a:tableStyleId>{00A15C55-8517-42AA-B614-E9B94910E393}</a:tableStyleId>
                  </a:tblPr>
                  <a:tblGrid>
                    <a:gridCol w="1774685">
                      <a:extLst>
                        <a:ext uri="{9D8B030D-6E8A-4147-A177-3AD203B41FA5}">
                          <a16:colId xmlns:a16="http://schemas.microsoft.com/office/drawing/2014/main" val="3224223277"/>
                        </a:ext>
                      </a:extLst>
                    </a:gridCol>
                    <a:gridCol w="1774685">
                      <a:extLst>
                        <a:ext uri="{9D8B030D-6E8A-4147-A177-3AD203B41FA5}">
                          <a16:colId xmlns:a16="http://schemas.microsoft.com/office/drawing/2014/main" val="1168369410"/>
                        </a:ext>
                      </a:extLst>
                    </a:gridCol>
                    <a:gridCol w="1774685">
                      <a:extLst>
                        <a:ext uri="{9D8B030D-6E8A-4147-A177-3AD203B41FA5}">
                          <a16:colId xmlns:a16="http://schemas.microsoft.com/office/drawing/2014/main" val="4237726424"/>
                        </a:ext>
                      </a:extLst>
                    </a:gridCol>
                    <a:gridCol w="1774685">
                      <a:extLst>
                        <a:ext uri="{9D8B030D-6E8A-4147-A177-3AD203B41FA5}">
                          <a16:colId xmlns:a16="http://schemas.microsoft.com/office/drawing/2014/main" val="428843040"/>
                        </a:ext>
                      </a:extLst>
                    </a:gridCol>
                    <a:gridCol w="1774685">
                      <a:extLst>
                        <a:ext uri="{9D8B030D-6E8A-4147-A177-3AD203B41FA5}">
                          <a16:colId xmlns:a16="http://schemas.microsoft.com/office/drawing/2014/main" val="3919270291"/>
                        </a:ext>
                      </a:extLst>
                    </a:gridCol>
                  </a:tblGrid>
                  <a:tr h="370840">
                    <a:tc>
                      <a:txBody>
                        <a:bodyPr/>
                        <a:lstStyle/>
                        <a:p>
                          <a:pPr algn="ctr"/>
                          <a:r>
                            <a:rPr lang="es-BO" sz="2000" dirty="0">
                              <a:solidFill>
                                <a:schemeClr val="tx1"/>
                              </a:solidFill>
                            </a:rPr>
                            <a:t>persona</a:t>
                          </a:r>
                        </a:p>
                      </a:txBody>
                      <a:tcPr/>
                    </a:tc>
                    <a:tc>
                      <a:txBody>
                        <a:bodyPr/>
                        <a:lstStyle/>
                        <a:p>
                          <a:pPr algn="ctr"/>
                          <a:r>
                            <a:rPr lang="es-BO" sz="2000" dirty="0">
                              <a:solidFill>
                                <a:schemeClr val="tx1"/>
                              </a:solidFill>
                            </a:rPr>
                            <a:t>salario</a:t>
                          </a:r>
                        </a:p>
                      </a:txBody>
                      <a:tcPr/>
                    </a:tc>
                    <a:tc>
                      <a:txBody>
                        <a:bodyPr/>
                        <a:lstStyle/>
                        <a:p>
                          <a:pPr algn="ctr"/>
                          <a:r>
                            <a:rPr lang="es-BO" sz="2000" dirty="0">
                              <a:solidFill>
                                <a:schemeClr val="tx1"/>
                              </a:solidFill>
                            </a:rPr>
                            <a:t>educación </a:t>
                          </a:r>
                        </a:p>
                      </a:txBody>
                      <a:tcPr/>
                    </a:tc>
                    <a:tc>
                      <a:txBody>
                        <a:bodyPr/>
                        <a:lstStyle/>
                        <a:p>
                          <a:pPr algn="ctr"/>
                          <a:r>
                            <a:rPr lang="es-BO" sz="2000" dirty="0">
                              <a:solidFill>
                                <a:schemeClr val="tx1"/>
                              </a:solidFill>
                            </a:rPr>
                            <a:t>edad </a:t>
                          </a:r>
                        </a:p>
                      </a:txBody>
                      <a:tcPr/>
                    </a:tc>
                    <a:tc>
                      <a:txBody>
                        <a:bodyPr/>
                        <a:lstStyle/>
                        <a:p>
                          <a:pPr algn="ctr"/>
                          <a:r>
                            <a:rPr lang="es-BO" sz="2000" dirty="0">
                              <a:solidFill>
                                <a:schemeClr val="tx1"/>
                              </a:solidFill>
                            </a:rPr>
                            <a:t>experiencia</a:t>
                          </a:r>
                        </a:p>
                      </a:txBody>
                      <a:tcPr/>
                    </a:tc>
                    <a:extLst>
                      <a:ext uri="{0D108BD9-81ED-4DB2-BD59-A6C34878D82A}">
                        <a16:rowId xmlns:a16="http://schemas.microsoft.com/office/drawing/2014/main" val="1048531815"/>
                      </a:ext>
                    </a:extLst>
                  </a:tr>
                  <a:tr h="370840">
                    <a:tc>
                      <a:txBody>
                        <a:bodyPr/>
                        <a:lstStyle/>
                        <a:p>
                          <a:pPr algn="ctr"/>
                          <a14:m>
                            <m:oMath xmlns:m="http://schemas.openxmlformats.org/officeDocument/2006/math">
                              <m:r>
                                <a:rPr lang="en-US" sz="2000" b="0" i="1" dirty="0" smtClean="0">
                                  <a:solidFill>
                                    <a:srgbClr val="FF0000"/>
                                  </a:solidFill>
                                  <a:latin typeface="Cambria Math" panose="02040503050406030204" pitchFamily="18" charset="0"/>
                                  <a:ea typeface="Cambria Math" panose="02040503050406030204" pitchFamily="18" charset="0"/>
                                </a:rPr>
                                <m:t>𝑖</m:t>
                              </m:r>
                            </m:oMath>
                          </a14:m>
                          <a:r>
                            <a:rPr lang="es-BO" sz="2000" dirty="0"/>
                            <a:t> = 1</a:t>
                          </a:r>
                        </a:p>
                      </a:txBody>
                      <a:tcPr/>
                    </a:tc>
                    <a:tc>
                      <a:txBody>
                        <a:bodyPr/>
                        <a:lstStyle/>
                        <a:p>
                          <a:pPr algn="ctr"/>
                          <a:r>
                            <a:rPr lang="es-BO" sz="2000" dirty="0"/>
                            <a:t>3600</a:t>
                          </a:r>
                        </a:p>
                      </a:txBody>
                      <a:tcPr/>
                    </a:tc>
                    <a:tc>
                      <a:txBody>
                        <a:bodyPr/>
                        <a:lstStyle/>
                        <a:p>
                          <a:pPr algn="ctr"/>
                          <a:r>
                            <a:rPr lang="es-BO" sz="2000" dirty="0"/>
                            <a:t>24</a:t>
                          </a:r>
                        </a:p>
                      </a:txBody>
                      <a:tcPr/>
                    </a:tc>
                    <a:tc>
                      <a:txBody>
                        <a:bodyPr/>
                        <a:lstStyle/>
                        <a:p>
                          <a:pPr algn="ctr"/>
                          <a:r>
                            <a:rPr lang="es-BO" sz="2000" dirty="0"/>
                            <a:t>31</a:t>
                          </a:r>
                        </a:p>
                      </a:txBody>
                      <a:tcPr/>
                    </a:tc>
                    <a:tc>
                      <a:txBody>
                        <a:bodyPr/>
                        <a:lstStyle/>
                        <a:p>
                          <a:pPr algn="ctr"/>
                          <a:r>
                            <a:rPr lang="es-BO" sz="2000" dirty="0"/>
                            <a:t>6</a:t>
                          </a:r>
                        </a:p>
                      </a:txBody>
                      <a:tcPr/>
                    </a:tc>
                    <a:extLst>
                      <a:ext uri="{0D108BD9-81ED-4DB2-BD59-A6C34878D82A}">
                        <a16:rowId xmlns:a16="http://schemas.microsoft.com/office/drawing/2014/main" val="29381545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solidFill>
                                    <a:srgbClr val="FF0000"/>
                                  </a:solidFill>
                                  <a:latin typeface="Cambria Math" panose="02040503050406030204" pitchFamily="18" charset="0"/>
                                  <a:ea typeface="Cambria Math" panose="02040503050406030204" pitchFamily="18" charset="0"/>
                                </a:rPr>
                                <m:t>𝑖</m:t>
                              </m:r>
                            </m:oMath>
                          </a14:m>
                          <a:r>
                            <a:rPr lang="es-BO" sz="2000" dirty="0"/>
                            <a:t> = 2</a:t>
                          </a:r>
                        </a:p>
                      </a:txBody>
                      <a:tcPr/>
                    </a:tc>
                    <a:tc>
                      <a:txBody>
                        <a:bodyPr/>
                        <a:lstStyle/>
                        <a:p>
                          <a:pPr algn="ctr"/>
                          <a:r>
                            <a:rPr lang="es-BO" sz="2000" dirty="0"/>
                            <a:t>2400</a:t>
                          </a:r>
                        </a:p>
                      </a:txBody>
                      <a:tcPr/>
                    </a:tc>
                    <a:tc>
                      <a:txBody>
                        <a:bodyPr/>
                        <a:lstStyle/>
                        <a:p>
                          <a:pPr algn="ctr"/>
                          <a:r>
                            <a:rPr lang="es-BO" sz="2000" dirty="0"/>
                            <a:t>18</a:t>
                          </a:r>
                        </a:p>
                      </a:txBody>
                      <a:tcPr/>
                    </a:tc>
                    <a:tc>
                      <a:txBody>
                        <a:bodyPr/>
                        <a:lstStyle/>
                        <a:p>
                          <a:pPr algn="ctr"/>
                          <a:r>
                            <a:rPr lang="es-BO" sz="2000" dirty="0"/>
                            <a:t>27</a:t>
                          </a:r>
                        </a:p>
                      </a:txBody>
                      <a:tcPr/>
                    </a:tc>
                    <a:tc>
                      <a:txBody>
                        <a:bodyPr/>
                        <a:lstStyle/>
                        <a:p>
                          <a:pPr algn="ctr"/>
                          <a:r>
                            <a:rPr lang="es-BO" sz="2000" dirty="0"/>
                            <a:t>1</a:t>
                          </a:r>
                        </a:p>
                      </a:txBody>
                      <a:tcPr/>
                    </a:tc>
                    <a:extLst>
                      <a:ext uri="{0D108BD9-81ED-4DB2-BD59-A6C34878D82A}">
                        <a16:rowId xmlns:a16="http://schemas.microsoft.com/office/drawing/2014/main" val="2728154459"/>
                      </a:ext>
                    </a:extLst>
                  </a:tr>
                  <a:tr h="370840">
                    <a:tc>
                      <a:txBody>
                        <a:bodyPr/>
                        <a:lstStyle/>
                        <a:p>
                          <a:pPr algn="ctr"/>
                          <a14:m>
                            <m:oMathPara xmlns:m="http://schemas.openxmlformats.org/officeDocument/2006/math">
                              <m:oMathParaPr>
                                <m:jc m:val="centerGroup"/>
                              </m:oMathParaPr>
                              <m:oMath xmlns:m="http://schemas.openxmlformats.org/officeDocument/2006/math">
                                <m:r>
                                  <a:rPr lang="es-BO" sz="2000" i="1" smtClean="0">
                                    <a:latin typeface="Cambria Math" panose="02040503050406030204" pitchFamily="18" charset="0"/>
                                    <a:ea typeface="Cambria Math" panose="02040503050406030204" pitchFamily="18" charset="0"/>
                                  </a:rPr>
                                  <m:t>⋮</m:t>
                                </m:r>
                              </m:oMath>
                            </m:oMathPara>
                          </a14:m>
                          <a:endParaRPr lang="es-BO" sz="2000" dirty="0"/>
                        </a:p>
                      </a:txBody>
                      <a:tcPr/>
                    </a:tc>
                    <a:tc>
                      <a:txBody>
                        <a:bodyPr/>
                        <a:lstStyle/>
                        <a:p>
                          <a:pPr algn="ctr"/>
                          <a14:m>
                            <m:oMathPara xmlns:m="http://schemas.openxmlformats.org/officeDocument/2006/math">
                              <m:oMathParaPr>
                                <m:jc m:val="centerGroup"/>
                              </m:oMathParaPr>
                              <m:oMath xmlns:m="http://schemas.openxmlformats.org/officeDocument/2006/math">
                                <m:r>
                                  <a:rPr lang="es-BO" sz="2000" i="1" smtClean="0">
                                    <a:latin typeface="Cambria Math" panose="02040503050406030204" pitchFamily="18" charset="0"/>
                                    <a:ea typeface="Cambria Math" panose="02040503050406030204" pitchFamily="18" charset="0"/>
                                  </a:rPr>
                                  <m:t>⋮</m:t>
                                </m:r>
                              </m:oMath>
                            </m:oMathPara>
                          </a14:m>
                          <a:endParaRPr lang="es-BO"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s-BO" sz="2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s-BO" sz="2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s-BO" sz="20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01114106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solidFill>
                                    <a:srgbClr val="FF0000"/>
                                  </a:solidFill>
                                  <a:latin typeface="Cambria Math" panose="02040503050406030204" pitchFamily="18" charset="0"/>
                                  <a:ea typeface="Cambria Math" panose="02040503050406030204" pitchFamily="18" charset="0"/>
                                </a:rPr>
                                <m:t>𝑖</m:t>
                              </m:r>
                            </m:oMath>
                          </a14:m>
                          <a:r>
                            <a:rPr lang="es-BO" sz="2000" dirty="0"/>
                            <a:t> = n</a:t>
                          </a:r>
                        </a:p>
                      </a:txBody>
                      <a:tcPr/>
                    </a:tc>
                    <a:tc>
                      <a:txBody>
                        <a:bodyPr/>
                        <a:lstStyle/>
                        <a:p>
                          <a:pPr algn="ctr"/>
                          <a:r>
                            <a:rPr lang="es-BO" sz="2000" dirty="0"/>
                            <a:t>4500</a:t>
                          </a:r>
                        </a:p>
                      </a:txBody>
                      <a:tcPr/>
                    </a:tc>
                    <a:tc>
                      <a:txBody>
                        <a:bodyPr/>
                        <a:lstStyle/>
                        <a:p>
                          <a:pPr algn="ctr"/>
                          <a:r>
                            <a:rPr lang="es-BO" sz="2000" dirty="0"/>
                            <a:t>32</a:t>
                          </a:r>
                        </a:p>
                      </a:txBody>
                      <a:tcPr/>
                    </a:tc>
                    <a:tc>
                      <a:txBody>
                        <a:bodyPr/>
                        <a:lstStyle/>
                        <a:p>
                          <a:pPr algn="ctr"/>
                          <a:r>
                            <a:rPr lang="es-BO" sz="2000" dirty="0"/>
                            <a:t>42</a:t>
                          </a:r>
                        </a:p>
                      </a:txBody>
                      <a:tcPr/>
                    </a:tc>
                    <a:tc>
                      <a:txBody>
                        <a:bodyPr/>
                        <a:lstStyle/>
                        <a:p>
                          <a:pPr algn="ctr"/>
                          <a:r>
                            <a:rPr lang="es-BO" sz="2000" dirty="0"/>
                            <a:t>8</a:t>
                          </a:r>
                        </a:p>
                      </a:txBody>
                      <a:tcPr/>
                    </a:tc>
                    <a:extLst>
                      <a:ext uri="{0D108BD9-81ED-4DB2-BD59-A6C34878D82A}">
                        <a16:rowId xmlns:a16="http://schemas.microsoft.com/office/drawing/2014/main" val="3264653052"/>
                      </a:ext>
                    </a:extLst>
                  </a:tr>
                </a:tbl>
              </a:graphicData>
            </a:graphic>
          </p:graphicFrame>
        </mc:Choice>
        <mc:Fallback xmlns="">
          <p:graphicFrame>
            <p:nvGraphicFramePr>
              <p:cNvPr id="3" name="Table 3">
                <a:extLst>
                  <a:ext uri="{FF2B5EF4-FFF2-40B4-BE49-F238E27FC236}">
                    <a16:creationId xmlns:a16="http://schemas.microsoft.com/office/drawing/2014/main" id="{008D5852-7124-D0D7-2677-7AA794D290F5}"/>
                  </a:ext>
                </a:extLst>
              </p:cNvPr>
              <p:cNvGraphicFramePr>
                <a:graphicFrameLocks noGrp="1"/>
              </p:cNvGraphicFramePr>
              <p:nvPr>
                <p:extLst>
                  <p:ext uri="{D42A27DB-BD31-4B8C-83A1-F6EECF244321}">
                    <p14:modId xmlns:p14="http://schemas.microsoft.com/office/powerpoint/2010/main" val="1654850905"/>
                  </p:ext>
                </p:extLst>
              </p:nvPr>
            </p:nvGraphicFramePr>
            <p:xfrm>
              <a:off x="1579612" y="4050007"/>
              <a:ext cx="8873425" cy="1981200"/>
            </p:xfrm>
            <a:graphic>
              <a:graphicData uri="http://schemas.openxmlformats.org/drawingml/2006/table">
                <a:tbl>
                  <a:tblPr firstRow="1" bandRow="1">
                    <a:tableStyleId>{00A15C55-8517-42AA-B614-E9B94910E393}</a:tableStyleId>
                  </a:tblPr>
                  <a:tblGrid>
                    <a:gridCol w="1774685">
                      <a:extLst>
                        <a:ext uri="{9D8B030D-6E8A-4147-A177-3AD203B41FA5}">
                          <a16:colId xmlns:a16="http://schemas.microsoft.com/office/drawing/2014/main" val="3224223277"/>
                        </a:ext>
                      </a:extLst>
                    </a:gridCol>
                    <a:gridCol w="1774685">
                      <a:extLst>
                        <a:ext uri="{9D8B030D-6E8A-4147-A177-3AD203B41FA5}">
                          <a16:colId xmlns:a16="http://schemas.microsoft.com/office/drawing/2014/main" val="1168369410"/>
                        </a:ext>
                      </a:extLst>
                    </a:gridCol>
                    <a:gridCol w="1774685">
                      <a:extLst>
                        <a:ext uri="{9D8B030D-6E8A-4147-A177-3AD203B41FA5}">
                          <a16:colId xmlns:a16="http://schemas.microsoft.com/office/drawing/2014/main" val="4237726424"/>
                        </a:ext>
                      </a:extLst>
                    </a:gridCol>
                    <a:gridCol w="1774685">
                      <a:extLst>
                        <a:ext uri="{9D8B030D-6E8A-4147-A177-3AD203B41FA5}">
                          <a16:colId xmlns:a16="http://schemas.microsoft.com/office/drawing/2014/main" val="428843040"/>
                        </a:ext>
                      </a:extLst>
                    </a:gridCol>
                    <a:gridCol w="1774685">
                      <a:extLst>
                        <a:ext uri="{9D8B030D-6E8A-4147-A177-3AD203B41FA5}">
                          <a16:colId xmlns:a16="http://schemas.microsoft.com/office/drawing/2014/main" val="3919270291"/>
                        </a:ext>
                      </a:extLst>
                    </a:gridCol>
                  </a:tblGrid>
                  <a:tr h="396240">
                    <a:tc>
                      <a:txBody>
                        <a:bodyPr/>
                        <a:lstStyle/>
                        <a:p>
                          <a:pPr algn="ctr"/>
                          <a:r>
                            <a:rPr lang="es-BO" sz="2000" dirty="0">
                              <a:solidFill>
                                <a:schemeClr val="tx1"/>
                              </a:solidFill>
                            </a:rPr>
                            <a:t>persona</a:t>
                          </a:r>
                        </a:p>
                      </a:txBody>
                      <a:tcPr/>
                    </a:tc>
                    <a:tc>
                      <a:txBody>
                        <a:bodyPr/>
                        <a:lstStyle/>
                        <a:p>
                          <a:pPr algn="ctr"/>
                          <a:r>
                            <a:rPr lang="es-BO" sz="2000" dirty="0">
                              <a:solidFill>
                                <a:schemeClr val="tx1"/>
                              </a:solidFill>
                            </a:rPr>
                            <a:t>salario</a:t>
                          </a:r>
                        </a:p>
                      </a:txBody>
                      <a:tcPr/>
                    </a:tc>
                    <a:tc>
                      <a:txBody>
                        <a:bodyPr/>
                        <a:lstStyle/>
                        <a:p>
                          <a:pPr algn="ctr"/>
                          <a:r>
                            <a:rPr lang="es-BO" sz="2000" dirty="0">
                              <a:solidFill>
                                <a:schemeClr val="tx1"/>
                              </a:solidFill>
                            </a:rPr>
                            <a:t>educación </a:t>
                          </a:r>
                        </a:p>
                      </a:txBody>
                      <a:tcPr/>
                    </a:tc>
                    <a:tc>
                      <a:txBody>
                        <a:bodyPr/>
                        <a:lstStyle/>
                        <a:p>
                          <a:pPr algn="ctr"/>
                          <a:r>
                            <a:rPr lang="es-BO" sz="2000" dirty="0">
                              <a:solidFill>
                                <a:schemeClr val="tx1"/>
                              </a:solidFill>
                            </a:rPr>
                            <a:t>edad </a:t>
                          </a:r>
                        </a:p>
                      </a:txBody>
                      <a:tcPr/>
                    </a:tc>
                    <a:tc>
                      <a:txBody>
                        <a:bodyPr/>
                        <a:lstStyle/>
                        <a:p>
                          <a:pPr algn="ctr"/>
                          <a:r>
                            <a:rPr lang="es-BO" sz="2000" dirty="0">
                              <a:solidFill>
                                <a:schemeClr val="tx1"/>
                              </a:solidFill>
                            </a:rPr>
                            <a:t>experiencia</a:t>
                          </a:r>
                        </a:p>
                      </a:txBody>
                      <a:tcPr/>
                    </a:tc>
                    <a:extLst>
                      <a:ext uri="{0D108BD9-81ED-4DB2-BD59-A6C34878D82A}">
                        <a16:rowId xmlns:a16="http://schemas.microsoft.com/office/drawing/2014/main" val="1048531815"/>
                      </a:ext>
                    </a:extLst>
                  </a:tr>
                  <a:tr h="396240">
                    <a:tc>
                      <a:txBody>
                        <a:bodyPr/>
                        <a:lstStyle/>
                        <a:p>
                          <a:endParaRPr lang="en-US"/>
                        </a:p>
                      </a:txBody>
                      <a:tcPr>
                        <a:blipFill>
                          <a:blip r:embed="rId3"/>
                          <a:stretch>
                            <a:fillRect l="-344" t="-107692" r="-401718" b="-327692"/>
                          </a:stretch>
                        </a:blipFill>
                      </a:tcPr>
                    </a:tc>
                    <a:tc>
                      <a:txBody>
                        <a:bodyPr/>
                        <a:lstStyle/>
                        <a:p>
                          <a:pPr algn="ctr"/>
                          <a:r>
                            <a:rPr lang="es-BO" sz="2000" dirty="0"/>
                            <a:t>3600</a:t>
                          </a:r>
                        </a:p>
                      </a:txBody>
                      <a:tcPr/>
                    </a:tc>
                    <a:tc>
                      <a:txBody>
                        <a:bodyPr/>
                        <a:lstStyle/>
                        <a:p>
                          <a:pPr algn="ctr"/>
                          <a:r>
                            <a:rPr lang="es-BO" sz="2000" dirty="0"/>
                            <a:t>24</a:t>
                          </a:r>
                        </a:p>
                      </a:txBody>
                      <a:tcPr/>
                    </a:tc>
                    <a:tc>
                      <a:txBody>
                        <a:bodyPr/>
                        <a:lstStyle/>
                        <a:p>
                          <a:pPr algn="ctr"/>
                          <a:r>
                            <a:rPr lang="es-BO" sz="2000" dirty="0"/>
                            <a:t>31</a:t>
                          </a:r>
                        </a:p>
                      </a:txBody>
                      <a:tcPr/>
                    </a:tc>
                    <a:tc>
                      <a:txBody>
                        <a:bodyPr/>
                        <a:lstStyle/>
                        <a:p>
                          <a:pPr algn="ctr"/>
                          <a:r>
                            <a:rPr lang="es-BO" sz="2000" dirty="0"/>
                            <a:t>6</a:t>
                          </a:r>
                        </a:p>
                      </a:txBody>
                      <a:tcPr/>
                    </a:tc>
                    <a:extLst>
                      <a:ext uri="{0D108BD9-81ED-4DB2-BD59-A6C34878D82A}">
                        <a16:rowId xmlns:a16="http://schemas.microsoft.com/office/drawing/2014/main" val="2938154520"/>
                      </a:ext>
                    </a:extLst>
                  </a:tr>
                  <a:tr h="396240">
                    <a:tc>
                      <a:txBody>
                        <a:bodyPr/>
                        <a:lstStyle/>
                        <a:p>
                          <a:endParaRPr lang="en-US"/>
                        </a:p>
                      </a:txBody>
                      <a:tcPr>
                        <a:blipFill>
                          <a:blip r:embed="rId3"/>
                          <a:stretch>
                            <a:fillRect l="-344" t="-204545" r="-401718" b="-222727"/>
                          </a:stretch>
                        </a:blipFill>
                      </a:tcPr>
                    </a:tc>
                    <a:tc>
                      <a:txBody>
                        <a:bodyPr/>
                        <a:lstStyle/>
                        <a:p>
                          <a:pPr algn="ctr"/>
                          <a:r>
                            <a:rPr lang="es-BO" sz="2000" dirty="0"/>
                            <a:t>2400</a:t>
                          </a:r>
                        </a:p>
                      </a:txBody>
                      <a:tcPr/>
                    </a:tc>
                    <a:tc>
                      <a:txBody>
                        <a:bodyPr/>
                        <a:lstStyle/>
                        <a:p>
                          <a:pPr algn="ctr"/>
                          <a:r>
                            <a:rPr lang="es-BO" sz="2000" dirty="0"/>
                            <a:t>18</a:t>
                          </a:r>
                        </a:p>
                      </a:txBody>
                      <a:tcPr/>
                    </a:tc>
                    <a:tc>
                      <a:txBody>
                        <a:bodyPr/>
                        <a:lstStyle/>
                        <a:p>
                          <a:pPr algn="ctr"/>
                          <a:r>
                            <a:rPr lang="es-BO" sz="2000" dirty="0"/>
                            <a:t>27</a:t>
                          </a:r>
                        </a:p>
                      </a:txBody>
                      <a:tcPr/>
                    </a:tc>
                    <a:tc>
                      <a:txBody>
                        <a:bodyPr/>
                        <a:lstStyle/>
                        <a:p>
                          <a:pPr algn="ctr"/>
                          <a:r>
                            <a:rPr lang="es-BO" sz="2000" dirty="0"/>
                            <a:t>1</a:t>
                          </a:r>
                        </a:p>
                      </a:txBody>
                      <a:tcPr/>
                    </a:tc>
                    <a:extLst>
                      <a:ext uri="{0D108BD9-81ED-4DB2-BD59-A6C34878D82A}">
                        <a16:rowId xmlns:a16="http://schemas.microsoft.com/office/drawing/2014/main" val="2728154459"/>
                      </a:ext>
                    </a:extLst>
                  </a:tr>
                  <a:tr h="396240">
                    <a:tc>
                      <a:txBody>
                        <a:bodyPr/>
                        <a:lstStyle/>
                        <a:p>
                          <a:endParaRPr lang="en-US"/>
                        </a:p>
                      </a:txBody>
                      <a:tcPr>
                        <a:blipFill>
                          <a:blip r:embed="rId3"/>
                          <a:stretch>
                            <a:fillRect l="-344" t="-309231" r="-401718" b="-126154"/>
                          </a:stretch>
                        </a:blipFill>
                      </a:tcPr>
                    </a:tc>
                    <a:tc>
                      <a:txBody>
                        <a:bodyPr/>
                        <a:lstStyle/>
                        <a:p>
                          <a:endParaRPr lang="en-US"/>
                        </a:p>
                      </a:txBody>
                      <a:tcPr>
                        <a:blipFill>
                          <a:blip r:embed="rId3"/>
                          <a:stretch>
                            <a:fillRect l="-100344" t="-309231" r="-301718" b="-126154"/>
                          </a:stretch>
                        </a:blipFill>
                      </a:tcPr>
                    </a:tc>
                    <a:tc>
                      <a:txBody>
                        <a:bodyPr/>
                        <a:lstStyle/>
                        <a:p>
                          <a:endParaRPr lang="en-US"/>
                        </a:p>
                      </a:txBody>
                      <a:tcPr>
                        <a:blipFill>
                          <a:blip r:embed="rId3"/>
                          <a:stretch>
                            <a:fillRect l="-199658" t="-309231" r="-200685" b="-126154"/>
                          </a:stretch>
                        </a:blipFill>
                      </a:tcPr>
                    </a:tc>
                    <a:tc>
                      <a:txBody>
                        <a:bodyPr/>
                        <a:lstStyle/>
                        <a:p>
                          <a:endParaRPr lang="en-US"/>
                        </a:p>
                      </a:txBody>
                      <a:tcPr>
                        <a:blipFill>
                          <a:blip r:embed="rId3"/>
                          <a:stretch>
                            <a:fillRect l="-300687" t="-309231" r="-101375" b="-126154"/>
                          </a:stretch>
                        </a:blipFill>
                      </a:tcPr>
                    </a:tc>
                    <a:tc>
                      <a:txBody>
                        <a:bodyPr/>
                        <a:lstStyle/>
                        <a:p>
                          <a:endParaRPr lang="en-US"/>
                        </a:p>
                      </a:txBody>
                      <a:tcPr>
                        <a:blipFill>
                          <a:blip r:embed="rId3"/>
                          <a:stretch>
                            <a:fillRect l="-400687" t="-309231" r="-1375" b="-126154"/>
                          </a:stretch>
                        </a:blipFill>
                      </a:tcPr>
                    </a:tc>
                    <a:extLst>
                      <a:ext uri="{0D108BD9-81ED-4DB2-BD59-A6C34878D82A}">
                        <a16:rowId xmlns:a16="http://schemas.microsoft.com/office/drawing/2014/main" val="1011141060"/>
                      </a:ext>
                    </a:extLst>
                  </a:tr>
                  <a:tr h="396240">
                    <a:tc>
                      <a:txBody>
                        <a:bodyPr/>
                        <a:lstStyle/>
                        <a:p>
                          <a:endParaRPr lang="en-US"/>
                        </a:p>
                      </a:txBody>
                      <a:tcPr>
                        <a:blipFill>
                          <a:blip r:embed="rId3"/>
                          <a:stretch>
                            <a:fillRect l="-344" t="-409231" r="-401718" b="-26154"/>
                          </a:stretch>
                        </a:blipFill>
                      </a:tcPr>
                    </a:tc>
                    <a:tc>
                      <a:txBody>
                        <a:bodyPr/>
                        <a:lstStyle/>
                        <a:p>
                          <a:pPr algn="ctr"/>
                          <a:r>
                            <a:rPr lang="es-BO" sz="2000" dirty="0"/>
                            <a:t>4500</a:t>
                          </a:r>
                        </a:p>
                      </a:txBody>
                      <a:tcPr/>
                    </a:tc>
                    <a:tc>
                      <a:txBody>
                        <a:bodyPr/>
                        <a:lstStyle/>
                        <a:p>
                          <a:pPr algn="ctr"/>
                          <a:r>
                            <a:rPr lang="es-BO" sz="2000" dirty="0"/>
                            <a:t>32</a:t>
                          </a:r>
                        </a:p>
                      </a:txBody>
                      <a:tcPr/>
                    </a:tc>
                    <a:tc>
                      <a:txBody>
                        <a:bodyPr/>
                        <a:lstStyle/>
                        <a:p>
                          <a:pPr algn="ctr"/>
                          <a:r>
                            <a:rPr lang="es-BO" sz="2000" dirty="0"/>
                            <a:t>42</a:t>
                          </a:r>
                        </a:p>
                      </a:txBody>
                      <a:tcPr/>
                    </a:tc>
                    <a:tc>
                      <a:txBody>
                        <a:bodyPr/>
                        <a:lstStyle/>
                        <a:p>
                          <a:pPr algn="ctr"/>
                          <a:r>
                            <a:rPr lang="es-BO" sz="2000" dirty="0"/>
                            <a:t>8</a:t>
                          </a:r>
                        </a:p>
                      </a:txBody>
                      <a:tcPr/>
                    </a:tc>
                    <a:extLst>
                      <a:ext uri="{0D108BD9-81ED-4DB2-BD59-A6C34878D82A}">
                        <a16:rowId xmlns:a16="http://schemas.microsoft.com/office/drawing/2014/main" val="3264653052"/>
                      </a:ext>
                    </a:extLst>
                  </a:tr>
                </a:tbl>
              </a:graphicData>
            </a:graphic>
          </p:graphicFrame>
        </mc:Fallback>
      </mc:AlternateContent>
    </p:spTree>
    <p:extLst>
      <p:ext uri="{BB962C8B-B14F-4D97-AF65-F5344CB8AC3E}">
        <p14:creationId xmlns:p14="http://schemas.microsoft.com/office/powerpoint/2010/main" val="1727549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solidFill>
                  <a:srgbClr val="7030A0"/>
                </a:solidFill>
              </a:rPr>
              <a:t>Econometría</a:t>
            </a:r>
            <a:r>
              <a:rPr lang="es-BO" dirty="0"/>
              <a:t> y machine </a:t>
            </a:r>
            <a:r>
              <a:rPr lang="es-BO" dirty="0" err="1"/>
              <a:t>learning</a:t>
            </a:r>
            <a:endParaRPr lang="es-BO"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2FECF-6FBE-FA75-8578-9B58FAE75AA7}"/>
                  </a:ext>
                </a:extLst>
              </p:cNvPr>
              <p:cNvSpPr txBox="1"/>
              <p:nvPr/>
            </p:nvSpPr>
            <p:spPr>
              <a:xfrm>
                <a:off x="596766" y="1576847"/>
                <a:ext cx="11146055" cy="52112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sz="2800" dirty="0">
                              <a:latin typeface="Cambria Math" panose="02040503050406030204" pitchFamily="18" charset="0"/>
                              <a:ea typeface="Cambria Math" panose="02040503050406030204" pitchFamily="18" charset="0"/>
                            </a:rPr>
                            <m:t>salar</m:t>
                          </m:r>
                          <m:r>
                            <m:rPr>
                              <m:sty m:val="p"/>
                            </m:rPr>
                            <a:rPr lang="en-US" sz="2800" b="0" i="0" dirty="0" smtClean="0">
                              <a:latin typeface="Cambria Math" panose="02040503050406030204" pitchFamily="18" charset="0"/>
                              <a:ea typeface="Cambria Math" panose="02040503050406030204" pitchFamily="18" charset="0"/>
                            </a:rPr>
                            <m:t>io</m:t>
                          </m:r>
                        </m:e>
                        <m:sub>
                          <m:r>
                            <a:rPr lang="en-US" sz="2800" b="0" i="1" dirty="0" smtClean="0">
                              <a:solidFill>
                                <a:srgbClr val="FF0000"/>
                              </a:solidFill>
                              <a:latin typeface="Cambria Math" panose="02040503050406030204" pitchFamily="18" charset="0"/>
                              <a:ea typeface="Cambria Math" panose="02040503050406030204" pitchFamily="18" charset="0"/>
                            </a:rPr>
                            <m:t>𝑖</m:t>
                          </m:r>
                        </m:sub>
                      </m:sSub>
                      <m:r>
                        <a:rPr lang="es-ES" sz="2800" i="0"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rPr>
                            <m:t>𝑒𝑑𝑢𝑐</m:t>
                          </m:r>
                        </m:sub>
                      </m:sSub>
                      <m:sSub>
                        <m:sSubPr>
                          <m:ctrlPr>
                            <a:rPr lang="en-US" sz="2800" i="1" dirty="0" smtClean="0">
                              <a:solidFill>
                                <a:schemeClr val="tx1"/>
                              </a:solidFill>
                              <a:latin typeface="Cambria Math" panose="02040503050406030204" pitchFamily="18" charset="0"/>
                            </a:rPr>
                          </m:ctrlPr>
                        </m:sSubPr>
                        <m:e>
                          <m:r>
                            <m:rPr>
                              <m:sty m:val="p"/>
                            </m:rPr>
                            <a:rPr lang="es-ES" sz="2800" dirty="0">
                              <a:latin typeface="Cambria Math" panose="02040503050406030204" pitchFamily="18" charset="0"/>
                            </a:rPr>
                            <m:t>educaci</m:t>
                          </m:r>
                          <m:r>
                            <a:rPr lang="es-ES" sz="2800" dirty="0">
                              <a:latin typeface="Cambria Math" panose="02040503050406030204" pitchFamily="18" charset="0"/>
                            </a:rPr>
                            <m:t>ó</m:t>
                          </m:r>
                          <m:r>
                            <m:rPr>
                              <m:sty m:val="p"/>
                            </m:rPr>
                            <a:rPr lang="es-ES" sz="2800" dirty="0">
                              <a:latin typeface="Cambria Math" panose="02040503050406030204" pitchFamily="18" charset="0"/>
                            </a:rPr>
                            <m:t>n</m:t>
                          </m:r>
                        </m:e>
                        <m:sub>
                          <m:r>
                            <a:rPr lang="en-US" sz="2800" b="0" i="1" dirty="0" smtClean="0">
                              <a:solidFill>
                                <a:srgbClr val="FF0000"/>
                              </a:solidFill>
                              <a:latin typeface="Cambria Math" panose="02040503050406030204" pitchFamily="18" charset="0"/>
                            </a:rPr>
                            <m:t>𝑖</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ea typeface="Cambria Math" panose="02040503050406030204" pitchFamily="18" charset="0"/>
                            </a:rPr>
                            <m:t>𝑒𝑑𝑎𝑑</m:t>
                          </m:r>
                        </m:sub>
                      </m:sSub>
                      <m:sSub>
                        <m:sSubPr>
                          <m:ctrlPr>
                            <a:rPr lang="en-US" sz="28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800" dirty="0">
                              <a:latin typeface="Cambria Math" panose="02040503050406030204" pitchFamily="18" charset="0"/>
                            </a:rPr>
                            <m:t>edad</m:t>
                          </m:r>
                        </m:e>
                        <m:sub>
                          <m:r>
                            <a:rPr lang="en-US" sz="2800" b="0" i="1" dirty="0" smtClean="0">
                              <a:solidFill>
                                <a:srgbClr val="FF0000"/>
                              </a:solidFill>
                              <a:latin typeface="Cambria Math" panose="02040503050406030204" pitchFamily="18" charset="0"/>
                              <a:ea typeface="Cambria Math" panose="02040503050406030204" pitchFamily="18" charset="0"/>
                            </a:rPr>
                            <m:t>𝑖</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ea typeface="Cambria Math" panose="02040503050406030204" pitchFamily="18" charset="0"/>
                            </a:rPr>
                            <m:t>𝑒𝑥𝑝𝑒</m:t>
                          </m:r>
                        </m:sub>
                      </m:sSub>
                      <m:sSub>
                        <m:sSubPr>
                          <m:ctrlPr>
                            <a:rPr lang="en-US" sz="28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800" dirty="0">
                              <a:latin typeface="Cambria Math" panose="02040503050406030204" pitchFamily="18" charset="0"/>
                            </a:rPr>
                            <m:t>experiencia</m:t>
                          </m:r>
                        </m:e>
                        <m:sub>
                          <m:r>
                            <a:rPr lang="en-US" sz="2800" b="0" i="1" dirty="0" smtClean="0">
                              <a:solidFill>
                                <a:srgbClr val="FF0000"/>
                              </a:solidFill>
                              <a:latin typeface="Cambria Math" panose="02040503050406030204" pitchFamily="18" charset="0"/>
                              <a:ea typeface="Cambria Math" panose="02040503050406030204" pitchFamily="18" charset="0"/>
                            </a:rPr>
                            <m:t>𝑖</m:t>
                          </m:r>
                        </m:sub>
                      </m:sSub>
                      <m:r>
                        <a:rPr lang="en-US" sz="2800" b="0" i="0" dirty="0" smtClean="0">
                          <a:solidFill>
                            <a:schemeClr val="tx1"/>
                          </a:solidFill>
                          <a:latin typeface="Cambria Math" panose="02040503050406030204" pitchFamily="18" charset="0"/>
                        </a:rPr>
                        <m:t>+</m:t>
                      </m:r>
                      <m:sSub>
                        <m:sSubPr>
                          <m:ctrlPr>
                            <a:rPr lang="en-US" sz="2800" b="0" i="1" dirty="0" smtClean="0">
                              <a:solidFill>
                                <a:schemeClr val="tx1"/>
                              </a:solidFill>
                              <a:latin typeface="Cambria Math" panose="02040503050406030204" pitchFamily="18" charset="0"/>
                            </a:rPr>
                          </m:ctrlPr>
                        </m:sSubPr>
                        <m:e>
                          <m:r>
                            <m:rPr>
                              <m:sty m:val="p"/>
                            </m:rPr>
                            <a:rPr lang="el-GR" sz="2800" i="1" dirty="0">
                              <a:latin typeface="Cambria Math" panose="02040503050406030204" pitchFamily="18" charset="0"/>
                              <a:ea typeface="Cambria Math" panose="02040503050406030204" pitchFamily="18" charset="0"/>
                            </a:rPr>
                            <m:t>ε</m:t>
                          </m:r>
                        </m:e>
                        <m:sub>
                          <m:r>
                            <a:rPr lang="en-US" sz="2800" b="0" i="1" dirty="0" smtClean="0">
                              <a:solidFill>
                                <a:srgbClr val="FF0000"/>
                              </a:solidFill>
                              <a:latin typeface="Cambria Math" panose="02040503050406030204" pitchFamily="18" charset="0"/>
                            </a:rPr>
                            <m:t>𝑖</m:t>
                          </m:r>
                        </m:sub>
                      </m:sSub>
                    </m:oMath>
                  </m:oMathPara>
                </a14:m>
                <a:endParaRPr lang="en-US" sz="2800" dirty="0">
                  <a:solidFill>
                    <a:srgbClr val="FF0000"/>
                  </a:solidFill>
                </a:endParaRPr>
              </a:p>
              <a:p>
                <a:r>
                  <a:rPr lang="es-BO" sz="2400" b="1" dirty="0">
                    <a:solidFill>
                      <a:srgbClr val="7030A0"/>
                    </a:solidFill>
                    <a:latin typeface="Cambria Math" panose="02040503050406030204" pitchFamily="18" charset="0"/>
                    <a:ea typeface="Cambria Math" panose="02040503050406030204" pitchFamily="18" charset="0"/>
                  </a:rPr>
                  <a:t>Algoritmo de estimación:</a:t>
                </a:r>
              </a:p>
              <a:p>
                <a:r>
                  <a:rPr lang="en-US" sz="2000" b="1" dirty="0">
                    <a:solidFill>
                      <a:schemeClr val="tx1">
                        <a:lumMod val="50000"/>
                        <a:lumOff val="50000"/>
                      </a:schemeClr>
                    </a:solidFill>
                    <a:latin typeface="Cambria Math" panose="02040503050406030204" pitchFamily="18" charset="0"/>
                    <a:ea typeface="Cambria Math" panose="02040503050406030204" pitchFamily="18" charset="0"/>
                  </a:rPr>
                  <a:t>Input: </a:t>
                </a:r>
                <a:r>
                  <a:rPr lang="es-419" sz="2000" b="1" dirty="0">
                    <a:latin typeface="Cambria Math" panose="02040503050406030204" pitchFamily="18" charset="0"/>
                    <a:ea typeface="Cambria Math" panose="02040503050406030204" pitchFamily="18" charset="0"/>
                  </a:rPr>
                  <a:t>datos de salarios, educación, edad, experiencia</a:t>
                </a:r>
              </a:p>
              <a:p>
                <a:r>
                  <a:rPr lang="en-US" sz="2000" b="1" dirty="0">
                    <a:solidFill>
                      <a:schemeClr val="tx1">
                        <a:lumMod val="50000"/>
                        <a:lumOff val="50000"/>
                      </a:schemeClr>
                    </a:solidFill>
                    <a:latin typeface="Cambria Math" panose="02040503050406030204" pitchFamily="18" charset="0"/>
                    <a:ea typeface="Cambria Math" panose="02040503050406030204" pitchFamily="18" charset="0"/>
                  </a:rPr>
                  <a:t>Output: </a:t>
                </a:r>
                <a:r>
                  <a:rPr lang="en-US" sz="2000" b="1" dirty="0">
                    <a:solidFill>
                      <a:schemeClr val="tx1"/>
                    </a:solidFill>
                    <a:latin typeface="Cambria Math" panose="02040503050406030204" pitchFamily="18" charset="0"/>
                    <a:ea typeface="Cambria Math" panose="02040503050406030204" pitchFamily="18" charset="0"/>
                  </a:rPr>
                  <a:t>estimadores de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rPr>
                          <m:t>𝑒𝑑𝑢𝑐</m:t>
                        </m:r>
                      </m:sub>
                    </m:sSub>
                    <m:r>
                      <a:rPr lang="en-US" sz="2000" i="1" dirty="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𝑒𝑑𝑎𝑑</m:t>
                        </m:r>
                      </m:sub>
                    </m:sSub>
                    <m:r>
                      <a:rPr lang="en-US" sz="2000"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𝑒𝑥𝑝𝑒</m:t>
                        </m:r>
                      </m:sub>
                    </m:sSub>
                  </m:oMath>
                </a14:m>
                <a:endParaRPr lang="es-ES" sz="2000" dirty="0">
                  <a:solidFill>
                    <a:srgbClr val="0070C0"/>
                  </a:solidFill>
                </a:endParaRPr>
              </a:p>
              <a:p>
                <a:pPr lvl="1"/>
                <a:r>
                  <a:rPr lang="es-BO" sz="2000" dirty="0">
                    <a:solidFill>
                      <a:schemeClr val="tx1">
                        <a:lumMod val="50000"/>
                        <a:lumOff val="50000"/>
                      </a:schemeClr>
                    </a:solidFill>
                    <a:latin typeface="Cambria Math" panose="02040503050406030204" pitchFamily="18" charset="0"/>
                    <a:ea typeface="Cambria Math" panose="02040503050406030204" pitchFamily="18" charset="0"/>
                  </a:rPr>
                  <a:t>1. Representación matricial:</a:t>
                </a:r>
              </a:p>
              <a:p>
                <a:pPr lvl="3"/>
                <a14:m>
                  <m:oMathPara xmlns:m="http://schemas.openxmlformats.org/officeDocument/2006/math">
                    <m:oMathParaPr>
                      <m:jc m:val="left"/>
                    </m:oMathParaPr>
                    <m:oMath xmlns:m="http://schemas.openxmlformats.org/officeDocument/2006/math">
                      <m:r>
                        <a:rPr lang="el-GR" sz="2000" b="1" dirty="0" smtClean="0">
                          <a:solidFill>
                            <a:srgbClr val="0070C0"/>
                          </a:solidFill>
                          <a:latin typeface="Cambria Math" panose="02040503050406030204" pitchFamily="18" charset="0"/>
                          <a:ea typeface="Cambria Math" panose="02040503050406030204" pitchFamily="18" charset="0"/>
                        </a:rPr>
                        <m:t>𝚯</m:t>
                      </m:r>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rPr>
                            <m:t>𝑒𝑑𝑢𝑐</m:t>
                          </m:r>
                        </m:sub>
                      </m:sSub>
                      <m:r>
                        <a:rPr lang="en-US" sz="2000" i="1" dirty="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𝑒𝑑𝑎𝑑</m:t>
                          </m:r>
                        </m:sub>
                      </m:sSub>
                      <m:r>
                        <a:rPr lang="en-US" sz="2000"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𝑒𝑥𝑝𝑒</m:t>
                          </m:r>
                        </m:sub>
                      </m:sSub>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s-ES" sz="2000" dirty="0">
                  <a:solidFill>
                    <a:srgbClr val="0070C0"/>
                  </a:solidFill>
                </a:endParaRPr>
              </a:p>
              <a:p>
                <a:pPr lvl="3"/>
                <a14:m>
                  <m:oMathPara xmlns:m="http://schemas.openxmlformats.org/officeDocument/2006/math">
                    <m:oMathParaPr>
                      <m:jc m:val="left"/>
                    </m:oMathParaPr>
                    <m:oMath xmlns:m="http://schemas.openxmlformats.org/officeDocument/2006/math">
                      <m:r>
                        <a:rPr lang="en-US" sz="2000" b="1" i="0" dirty="0" smtClean="0">
                          <a:solidFill>
                            <a:srgbClr val="0070C0"/>
                          </a:solidFill>
                          <a:latin typeface="Cambria Math" panose="02040503050406030204" pitchFamily="18" charset="0"/>
                          <a:ea typeface="Cambria Math" panose="02040503050406030204" pitchFamily="18" charset="0"/>
                        </a:rPr>
                        <m:t>𝐗</m:t>
                      </m:r>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m:rPr>
                              <m:sty m:val="p"/>
                            </m:rPr>
                            <a:rPr lang="es-ES" sz="2000" dirty="0">
                              <a:latin typeface="Cambria Math" panose="02040503050406030204" pitchFamily="18" charset="0"/>
                            </a:rPr>
                            <m:t>educaci</m:t>
                          </m:r>
                          <m:r>
                            <a:rPr lang="es-ES" sz="2000" dirty="0">
                              <a:latin typeface="Cambria Math" panose="02040503050406030204" pitchFamily="18" charset="0"/>
                            </a:rPr>
                            <m:t>ó</m:t>
                          </m:r>
                          <m:r>
                            <m:rPr>
                              <m:sty m:val="p"/>
                            </m:rPr>
                            <a:rPr lang="es-ES" sz="2000" dirty="0">
                              <a:latin typeface="Cambria Math" panose="02040503050406030204" pitchFamily="18" charset="0"/>
                            </a:rPr>
                            <m:t>n</m:t>
                          </m:r>
                        </m:e>
                        <m:sub>
                          <m:r>
                            <a:rPr lang="en-US" sz="2000" i="1" dirty="0">
                              <a:solidFill>
                                <a:srgbClr val="FF0000"/>
                              </a:solidFill>
                              <a:latin typeface="Cambria Math" panose="02040503050406030204" pitchFamily="18" charset="0"/>
                            </a:rPr>
                            <m:t>𝑖</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edad</m:t>
                          </m:r>
                        </m:e>
                        <m:sub>
                          <m:r>
                            <a:rPr lang="en-US" sz="2000" i="1" dirty="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rgbClr val="FF000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experiencia</m:t>
                          </m:r>
                        </m:e>
                        <m:sub>
                          <m:r>
                            <a:rPr lang="en-US" sz="2000" i="1" dirty="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s-ES" sz="2000" dirty="0">
                  <a:solidFill>
                    <a:srgbClr val="0070C0"/>
                  </a:solidFill>
                </a:endParaRPr>
              </a:p>
              <a:p>
                <a:pPr lvl="3"/>
                <a:r>
                  <a:rPr lang="en-US" sz="2000" b="1" dirty="0">
                    <a:solidFill>
                      <a:srgbClr val="0070C0"/>
                    </a:solidFill>
                    <a:ea typeface="Cambria Math" panose="02040503050406030204" pitchFamily="18" charset="0"/>
                  </a:rPr>
                  <a:t>y</a:t>
                </a:r>
                <a:r>
                  <a:rPr lang="en-US" sz="2000" b="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b="0" i="0" dirty="0" smtClean="0">
                            <a:latin typeface="Cambria Math" panose="02040503050406030204" pitchFamily="18" charset="0"/>
                          </a:rPr>
                          <m:t>salario</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dirty="0">
                            <a:latin typeface="Cambria Math" panose="02040503050406030204" pitchFamily="18" charset="0"/>
                          </a:rPr>
                          <m:t>salario</m:t>
                        </m:r>
                      </m:e>
                      <m:sub>
                        <m:r>
                          <a:rPr lang="en-US" sz="2000" b="0" i="1" dirty="0" smtClean="0">
                            <a:latin typeface="Cambria Math" panose="02040503050406030204" pitchFamily="18" charset="0"/>
                          </a:rPr>
                          <m:t>2</m:t>
                        </m:r>
                      </m:sub>
                    </m:sSub>
                    <m:r>
                      <a:rPr lang="en-US" sz="2000" i="1" dirty="0">
                        <a:latin typeface="Cambria Math" panose="02040503050406030204" pitchFamily="18" charset="0"/>
                      </a:rPr>
                      <m:t>,</m:t>
                    </m:r>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b="0" i="0" dirty="0" smtClean="0">
                            <a:latin typeface="Cambria Math" panose="02040503050406030204" pitchFamily="18" charset="0"/>
                          </a:rPr>
                          <m:t>salario</m:t>
                        </m:r>
                      </m:e>
                      <m:sub>
                        <m:r>
                          <a:rPr lang="en-US" sz="2000" b="0" i="1" dirty="0" smtClean="0">
                            <a:latin typeface="Cambria Math" panose="02040503050406030204" pitchFamily="18" charset="0"/>
                          </a:rPr>
                          <m:t>𝑛</m:t>
                        </m:r>
                      </m:sub>
                    </m:sSub>
                    <m:r>
                      <a:rPr lang="en-US" sz="2000" b="0" i="1" dirty="0" smtClean="0">
                        <a:solidFill>
                          <a:srgbClr val="0070C0"/>
                        </a:solidFill>
                        <a:latin typeface="Cambria Math" panose="02040503050406030204" pitchFamily="18" charset="0"/>
                        <a:ea typeface="Cambria Math" panose="02040503050406030204" pitchFamily="18" charset="0"/>
                      </a:rPr>
                      <m:t>]</m:t>
                    </m:r>
                  </m:oMath>
                </a14:m>
                <a:endParaRPr lang="es-ES" sz="2000" dirty="0">
                  <a:solidFill>
                    <a:srgbClr val="0070C0"/>
                  </a:solidFill>
                </a:endParaRPr>
              </a:p>
              <a:p>
                <a:pPr lvl="3"/>
                <a14:m>
                  <m:oMath xmlns:m="http://schemas.openxmlformats.org/officeDocument/2006/math">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𝐲</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oMath>
                </a14:m>
                <a:r>
                  <a:rPr lang="es-ES" sz="2000" dirty="0">
                    <a:solidFill>
                      <a:schemeClr val="accent5">
                        <a:lumMod val="75000"/>
                      </a:schemeClr>
                    </a:solidFill>
                  </a:rPr>
                  <a:t>= </a:t>
                </a:r>
                <a14:m>
                  <m:oMath xmlns:m="http://schemas.openxmlformats.org/officeDocument/2006/math">
                    <m:r>
                      <a:rPr lang="en-US" sz="2000" b="1" dirty="0">
                        <a:solidFill>
                          <a:schemeClr val="accent5">
                            <a:lumMod val="75000"/>
                          </a:schemeClr>
                        </a:solidFill>
                        <a:latin typeface="Cambria Math" panose="02040503050406030204" pitchFamily="18" charset="0"/>
                        <a:ea typeface="Cambria Math" panose="02040503050406030204" pitchFamily="18" charset="0"/>
                      </a:rPr>
                      <m:t>𝐗</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r>
                      <a:rPr lang="el-GR" sz="2000" b="1" dirty="0">
                        <a:solidFill>
                          <a:schemeClr val="accent5">
                            <a:lumMod val="75000"/>
                          </a:schemeClr>
                        </a:solidFill>
                        <a:latin typeface="Cambria Math" panose="02040503050406030204" pitchFamily="18" charset="0"/>
                        <a:ea typeface="Cambria Math" panose="02040503050406030204" pitchFamily="18" charset="0"/>
                      </a:rPr>
                      <m:t>𝚯</m:t>
                    </m:r>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 </m:t>
                    </m:r>
                    <m:r>
                      <a:rPr lang="el-GR" sz="2000" b="1" i="0" dirty="0" smtClean="0">
                        <a:solidFill>
                          <a:schemeClr val="accent5">
                            <a:lumMod val="75000"/>
                          </a:schemeClr>
                        </a:solidFill>
                        <a:latin typeface="Cambria Math" panose="02040503050406030204" pitchFamily="18" charset="0"/>
                        <a:ea typeface="Cambria Math" panose="02040503050406030204" pitchFamily="18" charset="0"/>
                      </a:rPr>
                      <m:t>𝛆</m:t>
                    </m:r>
                  </m:oMath>
                </a14:m>
                <a:endParaRPr lang="en-US" sz="2000" b="1" dirty="0">
                  <a:solidFill>
                    <a:schemeClr val="accent5">
                      <a:lumMod val="75000"/>
                    </a:schemeClr>
                  </a:solidFill>
                  <a:ea typeface="Cambria Math" panose="02040503050406030204" pitchFamily="18" charset="0"/>
                </a:endParaRPr>
              </a:p>
              <a:p>
                <a:pPr lvl="3"/>
                <a14:m>
                  <m:oMath xmlns:m="http://schemas.openxmlformats.org/officeDocument/2006/math">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𝐲</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r>
                      <a:rPr lang="en-US" sz="2000" b="0" i="0" dirty="0" smtClean="0">
                        <a:solidFill>
                          <a:schemeClr val="accent5">
                            <a:lumMod val="75000"/>
                          </a:schemeClr>
                        </a:solidFill>
                        <a:latin typeface="Cambria Math" panose="02040503050406030204" pitchFamily="18" charset="0"/>
                        <a:ea typeface="Cambria Math" panose="02040503050406030204" pitchFamily="18" charset="0"/>
                      </a:rPr>
                      <m:t>−</m:t>
                    </m:r>
                  </m:oMath>
                </a14:m>
                <a:r>
                  <a:rPr lang="es-ES" sz="2000" dirty="0">
                    <a:solidFill>
                      <a:schemeClr val="accent5">
                        <a:lumMod val="75000"/>
                      </a:schemeClr>
                    </a:solidFill>
                  </a:rPr>
                  <a:t> </a:t>
                </a:r>
                <a14:m>
                  <m:oMath xmlns:m="http://schemas.openxmlformats.org/officeDocument/2006/math">
                    <m:r>
                      <a:rPr lang="en-US" sz="2000" b="1" dirty="0">
                        <a:solidFill>
                          <a:schemeClr val="accent5">
                            <a:lumMod val="75000"/>
                          </a:schemeClr>
                        </a:solidFill>
                        <a:latin typeface="Cambria Math" panose="02040503050406030204" pitchFamily="18" charset="0"/>
                        <a:ea typeface="Cambria Math" panose="02040503050406030204" pitchFamily="18" charset="0"/>
                      </a:rPr>
                      <m:t>𝐗</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r>
                      <a:rPr lang="el-GR" sz="2000" b="1" dirty="0">
                        <a:solidFill>
                          <a:schemeClr val="accent5">
                            <a:lumMod val="75000"/>
                          </a:schemeClr>
                        </a:solidFill>
                        <a:latin typeface="Cambria Math" panose="02040503050406030204" pitchFamily="18" charset="0"/>
                        <a:ea typeface="Cambria Math" panose="02040503050406030204" pitchFamily="18" charset="0"/>
                      </a:rPr>
                      <m:t>𝚯</m:t>
                    </m:r>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m:t>
                    </m:r>
                    <m:r>
                      <a:rPr lang="el-GR" sz="2000" b="1" i="0" dirty="0" smtClean="0">
                        <a:solidFill>
                          <a:schemeClr val="accent5">
                            <a:lumMod val="75000"/>
                          </a:schemeClr>
                        </a:solidFill>
                        <a:latin typeface="Cambria Math" panose="02040503050406030204" pitchFamily="18" charset="0"/>
                        <a:ea typeface="Cambria Math" panose="02040503050406030204" pitchFamily="18" charset="0"/>
                      </a:rPr>
                      <m:t>𝛆</m:t>
                    </m:r>
                  </m:oMath>
                </a14:m>
                <a:endParaRPr lang="en-US" sz="2000" b="1" dirty="0">
                  <a:solidFill>
                    <a:schemeClr val="accent5">
                      <a:lumMod val="75000"/>
                    </a:schemeClr>
                  </a:solidFill>
                  <a:ea typeface="Cambria Math" panose="02040503050406030204" pitchFamily="18" charset="0"/>
                </a:endParaRPr>
              </a:p>
              <a:p>
                <a:pPr lvl="1"/>
                <a:r>
                  <a:rPr lang="es-BO" sz="2000" dirty="0">
                    <a:solidFill>
                      <a:schemeClr val="tx1">
                        <a:lumMod val="50000"/>
                        <a:lumOff val="50000"/>
                      </a:schemeClr>
                    </a:solidFill>
                    <a:latin typeface="Cambria Math" panose="02040503050406030204" pitchFamily="18" charset="0"/>
                    <a:ea typeface="Cambria Math" panose="02040503050406030204" pitchFamily="18" charset="0"/>
                  </a:rPr>
                  <a:t>2. Operaciones matriciales: cálculo de matrices transpuestas e inversas, </a:t>
                </a:r>
                <a14:m>
                  <m:oMath xmlns:m="http://schemas.openxmlformats.org/officeDocument/2006/math">
                    <m:r>
                      <a:rPr lang="en-US" sz="2000" b="1" dirty="0" smtClean="0">
                        <a:solidFill>
                          <a:schemeClr val="accent5">
                            <a:lumMod val="75000"/>
                          </a:schemeClr>
                        </a:solidFill>
                        <a:latin typeface="Cambria Math" panose="02040503050406030204" pitchFamily="18" charset="0"/>
                        <a:ea typeface="Cambria Math" panose="02040503050406030204" pitchFamily="18" charset="0"/>
                      </a:rPr>
                      <m:t>𝐗</m:t>
                    </m:r>
                    <m:r>
                      <a:rPr lang="en-US" sz="2000" b="1" dirty="0" smtClean="0">
                        <a:solidFill>
                          <a:schemeClr val="accent5">
                            <a:lumMod val="75000"/>
                          </a:schemeClr>
                        </a:solidFill>
                        <a:latin typeface="Cambria Math" panose="02040503050406030204" pitchFamily="18" charset="0"/>
                        <a:ea typeface="Cambria Math" panose="02040503050406030204" pitchFamily="18" charset="0"/>
                      </a:rPr>
                      <m:t>′</m:t>
                    </m:r>
                  </m:oMath>
                </a14:m>
                <a:r>
                  <a:rPr lang="es-BO" sz="2000" dirty="0">
                    <a:solidFill>
                      <a:schemeClr val="tx1">
                        <a:lumMod val="50000"/>
                        <a:lumOff val="50000"/>
                      </a:schemeClr>
                    </a:solidFill>
                    <a:latin typeface="Cambria Math" panose="02040503050406030204" pitchFamily="18" charset="0"/>
                    <a:ea typeface="Cambria Math" panose="02040503050406030204" pitchFamily="18" charset="0"/>
                  </a:rPr>
                  <a:t>, </a:t>
                </a:r>
                <a14:m>
                  <m:oMath xmlns:m="http://schemas.openxmlformats.org/officeDocument/2006/math">
                    <m:sSup>
                      <m:sSupPr>
                        <m:ctrlPr>
                          <a:rPr lang="en-US" sz="2000" b="1" i="1" dirty="0">
                            <a:solidFill>
                              <a:schemeClr val="accent5">
                                <a:lumMod val="75000"/>
                              </a:schemeClr>
                            </a:solidFill>
                            <a:latin typeface="Cambria Math" panose="02040503050406030204" pitchFamily="18" charset="0"/>
                            <a:ea typeface="Cambria Math" panose="02040503050406030204" pitchFamily="18" charset="0"/>
                          </a:rPr>
                        </m:ctrlPr>
                      </m:sSupPr>
                      <m:e>
                        <m:d>
                          <m:dPr>
                            <m:ctrlPr>
                              <a:rPr lang="en-US" sz="2000" b="1" i="1" dirty="0">
                                <a:solidFill>
                                  <a:schemeClr val="accent5">
                                    <a:lumMod val="75000"/>
                                  </a:schemeClr>
                                </a:solidFill>
                                <a:latin typeface="Cambria Math" panose="02040503050406030204" pitchFamily="18" charset="0"/>
                                <a:ea typeface="Cambria Math" panose="02040503050406030204" pitchFamily="18" charset="0"/>
                              </a:rPr>
                            </m:ctrlPr>
                          </m:dPr>
                          <m:e>
                            <m:r>
                              <a:rPr lang="en-US" sz="2000" b="1" dirty="0">
                                <a:solidFill>
                                  <a:schemeClr val="accent5">
                                    <a:lumMod val="75000"/>
                                  </a:schemeClr>
                                </a:solidFill>
                                <a:latin typeface="Cambria Math" panose="02040503050406030204" pitchFamily="18" charset="0"/>
                                <a:ea typeface="Cambria Math" panose="02040503050406030204" pitchFamily="18" charset="0"/>
                              </a:rPr>
                              <m:t>𝐗</m:t>
                            </m:r>
                            <m:r>
                              <a:rPr lang="en-US" sz="2000" b="1" dirty="0">
                                <a:solidFill>
                                  <a:schemeClr val="accent5">
                                    <a:lumMod val="75000"/>
                                  </a:schemeClr>
                                </a:solidFill>
                                <a:latin typeface="Cambria Math" panose="02040503050406030204" pitchFamily="18" charset="0"/>
                                <a:ea typeface="Cambria Math" panose="02040503050406030204" pitchFamily="18" charset="0"/>
                              </a:rPr>
                              <m:t>′</m:t>
                            </m:r>
                            <m:r>
                              <a:rPr lang="en-US" sz="2000" b="1" dirty="0">
                                <a:solidFill>
                                  <a:schemeClr val="accent5">
                                    <a:lumMod val="75000"/>
                                  </a:schemeClr>
                                </a:solidFill>
                                <a:latin typeface="Cambria Math" panose="02040503050406030204" pitchFamily="18" charset="0"/>
                                <a:ea typeface="Cambria Math" panose="02040503050406030204" pitchFamily="18" charset="0"/>
                              </a:rPr>
                              <m:t>𝐗</m:t>
                            </m:r>
                          </m:e>
                        </m:d>
                      </m:e>
                      <m:sup>
                        <m:r>
                          <a:rPr lang="en-US" sz="2000" b="1" i="1" dirty="0">
                            <a:solidFill>
                              <a:schemeClr val="accent5">
                                <a:lumMod val="75000"/>
                              </a:schemeClr>
                            </a:solidFill>
                            <a:latin typeface="Cambria Math" panose="02040503050406030204" pitchFamily="18" charset="0"/>
                            <a:ea typeface="Cambria Math" panose="02040503050406030204" pitchFamily="18" charset="0"/>
                          </a:rPr>
                          <m:t>−</m:t>
                        </m:r>
                        <m:r>
                          <a:rPr lang="en-US" sz="2000" b="1" i="1" dirty="0">
                            <a:solidFill>
                              <a:schemeClr val="accent5">
                                <a:lumMod val="75000"/>
                              </a:schemeClr>
                            </a:solidFill>
                            <a:latin typeface="Cambria Math" panose="02040503050406030204" pitchFamily="18" charset="0"/>
                            <a:ea typeface="Cambria Math" panose="02040503050406030204" pitchFamily="18" charset="0"/>
                          </a:rPr>
                          <m:t>𝟏</m:t>
                        </m:r>
                      </m:sup>
                    </m:sSup>
                  </m:oMath>
                </a14:m>
                <a:r>
                  <a:rPr lang="en-US" sz="2000" b="1" dirty="0">
                    <a:solidFill>
                      <a:schemeClr val="accent5">
                        <a:lumMod val="75000"/>
                      </a:schemeClr>
                    </a:solidFill>
                    <a:ea typeface="Cambria Math" panose="02040503050406030204" pitchFamily="18" charset="0"/>
                  </a:rPr>
                  <a:t> </a:t>
                </a:r>
                <a:endParaRPr lang="es-BO" sz="2000" dirty="0">
                  <a:solidFill>
                    <a:schemeClr val="tx1">
                      <a:lumMod val="50000"/>
                      <a:lumOff val="50000"/>
                    </a:schemeClr>
                  </a:solidFill>
                  <a:latin typeface="Cambria Math" panose="02040503050406030204" pitchFamily="18" charset="0"/>
                  <a:ea typeface="Cambria Math" panose="02040503050406030204" pitchFamily="18" charset="0"/>
                </a:endParaRPr>
              </a:p>
              <a:p>
                <a:pPr lvl="1"/>
                <a:r>
                  <a:rPr lang="es-BO" sz="2000" dirty="0">
                    <a:solidFill>
                      <a:schemeClr val="tx1">
                        <a:lumMod val="50000"/>
                        <a:lumOff val="50000"/>
                      </a:schemeClr>
                    </a:solidFill>
                    <a:latin typeface="Cambria Math" panose="02040503050406030204" pitchFamily="18" charset="0"/>
                    <a:ea typeface="Cambria Math" panose="02040503050406030204" pitchFamily="18" charset="0"/>
                  </a:rPr>
                  <a:t>3. Estimadores MCO:</a:t>
                </a:r>
              </a:p>
              <a:p>
                <a:pPr lvl="1" algn="ctr"/>
                <a14:m>
                  <m:oMath xmlns:m="http://schemas.openxmlformats.org/officeDocument/2006/math">
                    <m:func>
                      <m:funcPr>
                        <m:ctrlPr>
                          <a:rPr lang="en-US" sz="2400" i="1" dirty="0" smtClean="0">
                            <a:solidFill>
                              <a:schemeClr val="tx1"/>
                            </a:solidFill>
                            <a:latin typeface="Cambria Math" panose="02040503050406030204" pitchFamily="18" charset="0"/>
                            <a:ea typeface="Cambria Math" panose="02040503050406030204" pitchFamily="18" charset="0"/>
                          </a:rPr>
                        </m:ctrlPr>
                      </m:funcPr>
                      <m:fName>
                        <m:limLow>
                          <m:limLowPr>
                            <m:ctrlPr>
                              <a:rPr lang="en-US" sz="2400" i="1" dirty="0" smtClean="0">
                                <a:solidFill>
                                  <a:schemeClr val="tx1"/>
                                </a:solidFill>
                                <a:latin typeface="Cambria Math" panose="02040503050406030204" pitchFamily="18" charset="0"/>
                                <a:ea typeface="Cambria Math" panose="02040503050406030204" pitchFamily="18" charset="0"/>
                              </a:rPr>
                            </m:ctrlPr>
                          </m:limLowPr>
                          <m:e>
                            <m:r>
                              <m:rPr>
                                <m:sty m:val="p"/>
                              </m:rPr>
                              <a:rPr lang="en-US" sz="2400" b="0" i="0" dirty="0" smtClean="0">
                                <a:solidFill>
                                  <a:schemeClr val="tx1"/>
                                </a:solidFill>
                                <a:latin typeface="Cambria Math" panose="02040503050406030204" pitchFamily="18" charset="0"/>
                                <a:ea typeface="Cambria Math" panose="02040503050406030204" pitchFamily="18" charset="0"/>
                              </a:rPr>
                              <m:t>arg</m:t>
                            </m:r>
                            <m:r>
                              <m:rPr>
                                <m:sty m:val="p"/>
                              </m:rPr>
                              <a:rPr lang="en-US" sz="2400" i="0" dirty="0" smtClean="0">
                                <a:solidFill>
                                  <a:schemeClr val="tx1"/>
                                </a:solidFill>
                                <a:latin typeface="Cambria Math" panose="02040503050406030204" pitchFamily="18" charset="0"/>
                                <a:ea typeface="Cambria Math" panose="02040503050406030204" pitchFamily="18" charset="0"/>
                              </a:rPr>
                              <m:t>min</m:t>
                            </m:r>
                          </m:e>
                          <m:lim>
                            <m:eqArr>
                              <m:eqArrPr>
                                <m:ctrlPr>
                                  <a:rPr lang="el-GR" sz="2400" b="1" i="1" dirty="0" smtClean="0">
                                    <a:solidFill>
                                      <a:schemeClr val="tx1"/>
                                    </a:solidFill>
                                    <a:latin typeface="Cambria Math" panose="02040503050406030204" pitchFamily="18" charset="0"/>
                                    <a:ea typeface="Cambria Math" panose="02040503050406030204" pitchFamily="18" charset="0"/>
                                  </a:rPr>
                                </m:ctrlPr>
                              </m:eqArrPr>
                              <m:e>
                                <m:r>
                                  <a:rPr lang="el-GR" sz="2400" b="1" dirty="0" smtClean="0">
                                    <a:solidFill>
                                      <a:schemeClr val="tx1"/>
                                    </a:solidFill>
                                    <a:latin typeface="Cambria Math" panose="02040503050406030204" pitchFamily="18" charset="0"/>
                                    <a:ea typeface="Cambria Math" panose="02040503050406030204" pitchFamily="18" charset="0"/>
                                  </a:rPr>
                                  <m:t>𝚯</m:t>
                                </m:r>
                                <m:r>
                                  <a:rPr lang="el-GR" sz="2400" b="1" i="1" dirty="0" smtClean="0">
                                    <a:solidFill>
                                      <a:schemeClr val="tx1"/>
                                    </a:solidFill>
                                    <a:latin typeface="Cambria Math" panose="02040503050406030204" pitchFamily="18" charset="0"/>
                                    <a:ea typeface="Cambria Math" panose="02040503050406030204" pitchFamily="18" charset="0"/>
                                  </a:rPr>
                                  <m:t>∈</m:t>
                                </m:r>
                                <m:r>
                                  <a:rPr lang="el-GR" sz="2400" b="1" i="1" dirty="0" smtClean="0">
                                    <a:solidFill>
                                      <a:schemeClr val="tx1"/>
                                    </a:solidFill>
                                    <a:latin typeface="Cambria Math" panose="02040503050406030204" pitchFamily="18" charset="0"/>
                                    <a:ea typeface="Cambria Math" panose="02040503050406030204" pitchFamily="18" charset="0"/>
                                  </a:rPr>
                                  <m:t>ℝ</m:t>
                                </m:r>
                              </m:e>
                              <m:e>
                                <m:r>
                                  <a:rPr lang="en-US" sz="2400" b="0" i="1" dirty="0" smtClean="0">
                                    <a:solidFill>
                                      <a:srgbClr val="FF0000"/>
                                    </a:solidFill>
                                    <a:latin typeface="Cambria Math" panose="02040503050406030204" pitchFamily="18" charset="0"/>
                                    <a:ea typeface="Cambria Math" panose="02040503050406030204" pitchFamily="18" charset="0"/>
                                  </a:rPr>
                                  <m:t>𝑖</m:t>
                                </m:r>
                                <m:r>
                                  <a:rPr lang="en-US" sz="2400" b="0" i="1" dirty="0" smtClean="0">
                                    <a:solidFill>
                                      <a:srgbClr val="FF0000"/>
                                    </a:solidFill>
                                    <a:latin typeface="Cambria Math" panose="02040503050406030204" pitchFamily="18" charset="0"/>
                                    <a:ea typeface="Cambria Math" panose="02040503050406030204" pitchFamily="18" charset="0"/>
                                  </a:rPr>
                                  <m:t>=1,2,…,</m:t>
                                </m:r>
                                <m:r>
                                  <a:rPr lang="en-US" sz="2400" b="0" i="1" dirty="0" smtClean="0">
                                    <a:solidFill>
                                      <a:srgbClr val="FF0000"/>
                                    </a:solidFill>
                                    <a:latin typeface="Cambria Math" panose="02040503050406030204" pitchFamily="18" charset="0"/>
                                    <a:ea typeface="Cambria Math" panose="02040503050406030204" pitchFamily="18" charset="0"/>
                                  </a:rPr>
                                  <m:t>𝑛</m:t>
                                </m:r>
                              </m:e>
                            </m:eqArr>
                          </m:lim>
                        </m:limLow>
                      </m:fName>
                      <m:e>
                        <m:r>
                          <a:rPr lang="el-GR" sz="2400" b="1" dirty="0">
                            <a:solidFill>
                              <a:schemeClr val="tx1"/>
                            </a:solidFill>
                            <a:latin typeface="Cambria Math" panose="02040503050406030204" pitchFamily="18" charset="0"/>
                            <a:ea typeface="Cambria Math" panose="02040503050406030204" pitchFamily="18" charset="0"/>
                          </a:rPr>
                          <m:t>𝛆</m:t>
                        </m:r>
                      </m:e>
                    </m:func>
                  </m:oMath>
                </a14:m>
                <a:r>
                  <a:rPr lang="en-US" sz="2400" dirty="0">
                    <a:solidFill>
                      <a:schemeClr val="tx1"/>
                    </a:solidFill>
                    <a:ea typeface="Cambria Math" panose="02040503050406030204" pitchFamily="18" charset="0"/>
                  </a:rPr>
                  <a:t>: </a:t>
                </a:r>
                <a14:m>
                  <m:oMath xmlns:m="http://schemas.openxmlformats.org/officeDocument/2006/math">
                    <m:acc>
                      <m:accPr>
                        <m:chr m:val="̂"/>
                        <m:ctrlPr>
                          <a:rPr lang="el-GR" sz="2400" b="1" i="1" dirty="0" smtClean="0">
                            <a:solidFill>
                              <a:schemeClr val="accent5">
                                <a:lumMod val="75000"/>
                              </a:schemeClr>
                            </a:solidFill>
                            <a:latin typeface="Cambria Math" panose="02040503050406030204" pitchFamily="18" charset="0"/>
                            <a:ea typeface="Cambria Math" panose="02040503050406030204" pitchFamily="18" charset="0"/>
                          </a:rPr>
                        </m:ctrlPr>
                      </m:accPr>
                      <m:e>
                        <m:r>
                          <a:rPr lang="el-GR" sz="2400" b="1" dirty="0">
                            <a:solidFill>
                              <a:schemeClr val="accent5">
                                <a:lumMod val="75000"/>
                              </a:schemeClr>
                            </a:solidFill>
                            <a:latin typeface="Cambria Math" panose="02040503050406030204" pitchFamily="18" charset="0"/>
                            <a:ea typeface="Cambria Math" panose="02040503050406030204" pitchFamily="18" charset="0"/>
                          </a:rPr>
                          <m:t>𝚯</m:t>
                        </m:r>
                      </m:e>
                    </m:acc>
                    <m:r>
                      <a:rPr lang="en-US" sz="2400" b="1" i="1" dirty="0" smtClean="0">
                        <a:solidFill>
                          <a:schemeClr val="accent5">
                            <a:lumMod val="75000"/>
                          </a:schemeClr>
                        </a:solidFill>
                        <a:latin typeface="Cambria Math" panose="02040503050406030204" pitchFamily="18" charset="0"/>
                        <a:ea typeface="Cambria Math" panose="02040503050406030204" pitchFamily="18" charset="0"/>
                      </a:rPr>
                      <m:t>=</m:t>
                    </m:r>
                    <m:sSup>
                      <m:sSupPr>
                        <m:ctrlPr>
                          <a:rPr lang="en-US" sz="2400" b="1" i="1" dirty="0" smtClean="0">
                            <a:solidFill>
                              <a:schemeClr val="accent5">
                                <a:lumMod val="75000"/>
                              </a:schemeClr>
                            </a:solidFill>
                            <a:latin typeface="Cambria Math" panose="02040503050406030204" pitchFamily="18" charset="0"/>
                            <a:ea typeface="Cambria Math" panose="02040503050406030204" pitchFamily="18" charset="0"/>
                          </a:rPr>
                        </m:ctrlPr>
                      </m:sSupPr>
                      <m:e>
                        <m:d>
                          <m:dPr>
                            <m:ctrlPr>
                              <a:rPr lang="en-US" sz="2400" b="1" i="1" dirty="0">
                                <a:solidFill>
                                  <a:schemeClr val="accent5">
                                    <a:lumMod val="75000"/>
                                  </a:schemeClr>
                                </a:solidFill>
                                <a:latin typeface="Cambria Math" panose="02040503050406030204" pitchFamily="18" charset="0"/>
                                <a:ea typeface="Cambria Math" panose="02040503050406030204" pitchFamily="18" charset="0"/>
                              </a:rPr>
                            </m:ctrlPr>
                          </m:dPr>
                          <m:e>
                            <m:r>
                              <a:rPr lang="en-US" sz="2400" b="1" dirty="0">
                                <a:solidFill>
                                  <a:schemeClr val="accent5">
                                    <a:lumMod val="75000"/>
                                  </a:schemeClr>
                                </a:solidFill>
                                <a:latin typeface="Cambria Math" panose="02040503050406030204" pitchFamily="18" charset="0"/>
                                <a:ea typeface="Cambria Math" panose="02040503050406030204" pitchFamily="18" charset="0"/>
                              </a:rPr>
                              <m:t>𝐗</m:t>
                            </m:r>
                            <m:r>
                              <a:rPr lang="en-US" sz="2400" b="1" dirty="0">
                                <a:solidFill>
                                  <a:schemeClr val="accent5">
                                    <a:lumMod val="75000"/>
                                  </a:schemeClr>
                                </a:solidFill>
                                <a:latin typeface="Cambria Math" panose="02040503050406030204" pitchFamily="18" charset="0"/>
                                <a:ea typeface="Cambria Math" panose="02040503050406030204" pitchFamily="18" charset="0"/>
                              </a:rPr>
                              <m:t>′</m:t>
                            </m:r>
                            <m:r>
                              <a:rPr lang="en-US" sz="2400" b="1" dirty="0">
                                <a:solidFill>
                                  <a:schemeClr val="accent5">
                                    <a:lumMod val="75000"/>
                                  </a:schemeClr>
                                </a:solidFill>
                                <a:latin typeface="Cambria Math" panose="02040503050406030204" pitchFamily="18" charset="0"/>
                                <a:ea typeface="Cambria Math" panose="02040503050406030204" pitchFamily="18" charset="0"/>
                              </a:rPr>
                              <m:t>𝐗</m:t>
                            </m:r>
                          </m:e>
                        </m:d>
                      </m:e>
                      <m:sup>
                        <m:r>
                          <a:rPr lang="en-US" sz="24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2400" b="1" i="1" dirty="0" smtClean="0">
                            <a:solidFill>
                              <a:schemeClr val="accent5">
                                <a:lumMod val="75000"/>
                              </a:schemeClr>
                            </a:solidFill>
                            <a:latin typeface="Cambria Math" panose="02040503050406030204" pitchFamily="18" charset="0"/>
                            <a:ea typeface="Cambria Math" panose="02040503050406030204" pitchFamily="18" charset="0"/>
                          </a:rPr>
                          <m:t>𝟏</m:t>
                        </m:r>
                      </m:sup>
                    </m:sSup>
                  </m:oMath>
                </a14:m>
                <a:r>
                  <a:rPr lang="en-US" sz="2400" b="1" dirty="0">
                    <a:solidFill>
                      <a:schemeClr val="accent5">
                        <a:lumMod val="75000"/>
                      </a:schemeClr>
                    </a:solidFill>
                    <a:ea typeface="Cambria Math" panose="02040503050406030204" pitchFamily="18" charset="0"/>
                  </a:rPr>
                  <a:t> </a:t>
                </a:r>
                <a14:m>
                  <m:oMath xmlns:m="http://schemas.openxmlformats.org/officeDocument/2006/math">
                    <m:r>
                      <a:rPr lang="en-US" sz="2400" b="1" dirty="0">
                        <a:solidFill>
                          <a:schemeClr val="accent5">
                            <a:lumMod val="75000"/>
                          </a:schemeClr>
                        </a:solidFill>
                        <a:latin typeface="Cambria Math" panose="02040503050406030204" pitchFamily="18" charset="0"/>
                        <a:ea typeface="Cambria Math" panose="02040503050406030204" pitchFamily="18" charset="0"/>
                      </a:rPr>
                      <m:t>𝐗</m:t>
                    </m:r>
                    <m:r>
                      <a:rPr lang="en-US" sz="2400" b="1" dirty="0">
                        <a:solidFill>
                          <a:schemeClr val="accent5">
                            <a:lumMod val="75000"/>
                          </a:schemeClr>
                        </a:solidFill>
                        <a:latin typeface="Cambria Math" panose="02040503050406030204" pitchFamily="18" charset="0"/>
                        <a:ea typeface="Cambria Math" panose="02040503050406030204" pitchFamily="18" charset="0"/>
                      </a:rPr>
                      <m:t>′</m:t>
                    </m:r>
                  </m:oMath>
                </a14:m>
                <a:r>
                  <a:rPr lang="en-US" sz="2400" b="1" dirty="0">
                    <a:solidFill>
                      <a:schemeClr val="accent5">
                        <a:lumMod val="75000"/>
                      </a:schemeClr>
                    </a:solidFill>
                    <a:ea typeface="Cambria Math" panose="02040503050406030204" pitchFamily="18" charset="0"/>
                  </a:rPr>
                  <a:t>y</a:t>
                </a:r>
              </a:p>
              <a:p>
                <a:pPr lvl="1"/>
                <a:r>
                  <a:rPr lang="es-BO" sz="2000" dirty="0">
                    <a:solidFill>
                      <a:schemeClr val="tx1">
                        <a:lumMod val="50000"/>
                        <a:lumOff val="50000"/>
                      </a:schemeClr>
                    </a:solidFill>
                    <a:latin typeface="Cambria Math" panose="02040503050406030204" pitchFamily="18" charset="0"/>
                    <a:ea typeface="Cambria Math" panose="02040503050406030204" pitchFamily="18" charset="0"/>
                  </a:rPr>
                  <a:t>4. Estimadores MCO: </a:t>
                </a:r>
                <a14:m>
                  <m:oMath xmlns:m="http://schemas.openxmlformats.org/officeDocument/2006/math">
                    <m:sSub>
                      <m:sSubPr>
                        <m:ctrlPr>
                          <a:rPr lang="en-US" sz="2000" i="1" dirty="0" smtClean="0">
                            <a:solidFill>
                              <a:schemeClr val="tx1">
                                <a:lumMod val="50000"/>
                                <a:lumOff val="50000"/>
                              </a:schemeClr>
                            </a:solidFill>
                            <a:latin typeface="Cambria Math" panose="02040503050406030204" pitchFamily="18" charset="0"/>
                          </a:rPr>
                        </m:ctrlPr>
                      </m:sSubPr>
                      <m:e>
                        <m:acc>
                          <m:accPr>
                            <m:chr m:val="̂"/>
                            <m:ctrlPr>
                              <a:rPr lang="en-US" sz="2000" i="1" dirty="0" smtClean="0">
                                <a:solidFill>
                                  <a:schemeClr val="tx1">
                                    <a:lumMod val="50000"/>
                                    <a:lumOff val="50000"/>
                                  </a:schemeClr>
                                </a:solidFill>
                                <a:latin typeface="Cambria Math" panose="02040503050406030204" pitchFamily="18" charset="0"/>
                              </a:rPr>
                            </m:ctrlPr>
                          </m:accPr>
                          <m:e>
                            <m:r>
                              <m:rPr>
                                <m:sty m:val="p"/>
                              </m:rPr>
                              <a:rPr lang="el-GR" sz="2000" i="1" dirty="0">
                                <a:solidFill>
                                  <a:schemeClr val="tx1">
                                    <a:lumMod val="50000"/>
                                    <a:lumOff val="50000"/>
                                  </a:schemeClr>
                                </a:solidFill>
                                <a:latin typeface="Cambria Math" panose="02040503050406030204" pitchFamily="18" charset="0"/>
                                <a:ea typeface="Cambria Math" panose="02040503050406030204" pitchFamily="18" charset="0"/>
                              </a:rPr>
                              <m:t>θ</m:t>
                            </m:r>
                          </m:e>
                        </m:acc>
                      </m:e>
                      <m:sub>
                        <m:r>
                          <a:rPr lang="en-US" sz="2000" i="1" dirty="0">
                            <a:solidFill>
                              <a:schemeClr val="tx1">
                                <a:lumMod val="50000"/>
                                <a:lumOff val="50000"/>
                              </a:schemeClr>
                            </a:solidFill>
                            <a:latin typeface="Cambria Math" panose="02040503050406030204" pitchFamily="18" charset="0"/>
                          </a:rPr>
                          <m:t>𝑒𝑑𝑢𝑐</m:t>
                        </m:r>
                      </m:sub>
                    </m:sSub>
                    <m:r>
                      <a:rPr lang="en-US" sz="2000" i="1" dirty="0">
                        <a:solidFill>
                          <a:schemeClr val="tx1">
                            <a:lumMod val="50000"/>
                            <a:lumOff val="50000"/>
                          </a:schemeClr>
                        </a:solidFill>
                        <a:latin typeface="Cambria Math" panose="02040503050406030204" pitchFamily="18" charset="0"/>
                      </a:rPr>
                      <m:t>,</m:t>
                    </m:r>
                    <m:sSub>
                      <m:sSubPr>
                        <m:ctrlPr>
                          <a:rPr lang="en-US" sz="2000" i="1" dirty="0">
                            <a:solidFill>
                              <a:schemeClr val="tx1">
                                <a:lumMod val="50000"/>
                                <a:lumOff val="50000"/>
                              </a:schemeClr>
                            </a:solidFill>
                            <a:latin typeface="Cambria Math" panose="02040503050406030204" pitchFamily="18" charset="0"/>
                          </a:rPr>
                        </m:ctrlPr>
                      </m:sSubPr>
                      <m:e>
                        <m:acc>
                          <m:accPr>
                            <m:chr m:val="̂"/>
                            <m:ctrlPr>
                              <a:rPr lang="en-US" sz="2000" i="1" dirty="0">
                                <a:solidFill>
                                  <a:schemeClr val="tx1">
                                    <a:lumMod val="50000"/>
                                    <a:lumOff val="50000"/>
                                  </a:schemeClr>
                                </a:solidFill>
                                <a:latin typeface="Cambria Math" panose="02040503050406030204" pitchFamily="18" charset="0"/>
                              </a:rPr>
                            </m:ctrlPr>
                          </m:accPr>
                          <m:e>
                            <m:r>
                              <m:rPr>
                                <m:sty m:val="p"/>
                              </m:rPr>
                              <a:rPr lang="el-GR" sz="2000" i="1" dirty="0">
                                <a:solidFill>
                                  <a:schemeClr val="tx1">
                                    <a:lumMod val="50000"/>
                                    <a:lumOff val="50000"/>
                                  </a:schemeClr>
                                </a:solidFill>
                                <a:latin typeface="Cambria Math" panose="02040503050406030204" pitchFamily="18" charset="0"/>
                                <a:ea typeface="Cambria Math" panose="02040503050406030204" pitchFamily="18" charset="0"/>
                              </a:rPr>
                              <m:t>θ</m:t>
                            </m:r>
                          </m:e>
                        </m:acc>
                      </m:e>
                      <m:sub>
                        <m:r>
                          <a:rPr lang="en-US" sz="2000" i="1" dirty="0">
                            <a:solidFill>
                              <a:schemeClr val="tx1">
                                <a:lumMod val="50000"/>
                                <a:lumOff val="50000"/>
                              </a:schemeClr>
                            </a:solidFill>
                            <a:latin typeface="Cambria Math" panose="02040503050406030204" pitchFamily="18" charset="0"/>
                            <a:ea typeface="Cambria Math" panose="02040503050406030204" pitchFamily="18" charset="0"/>
                          </a:rPr>
                          <m:t>𝑒𝑑𝑎𝑑</m:t>
                        </m:r>
                      </m:sub>
                    </m:sSub>
                    <m:r>
                      <a:rPr lang="en-US" sz="2000" dirty="0">
                        <a:solidFill>
                          <a:schemeClr val="tx1">
                            <a:lumMod val="50000"/>
                            <a:lumOff val="50000"/>
                          </a:schemeClr>
                        </a:solidFill>
                        <a:latin typeface="Cambria Math" panose="02040503050406030204" pitchFamily="18" charset="0"/>
                        <a:ea typeface="Cambria Math" panose="02040503050406030204" pitchFamily="18" charset="0"/>
                      </a:rPr>
                      <m:t>,</m:t>
                    </m:r>
                    <m:sSub>
                      <m:sSubPr>
                        <m:ctrlPr>
                          <a:rPr lang="en-US" sz="2000" i="1" dirty="0">
                            <a:solidFill>
                              <a:schemeClr val="tx1">
                                <a:lumMod val="50000"/>
                                <a:lumOff val="50000"/>
                              </a:schemeClr>
                            </a:solidFill>
                            <a:latin typeface="Cambria Math" panose="02040503050406030204" pitchFamily="18" charset="0"/>
                          </a:rPr>
                        </m:ctrlPr>
                      </m:sSubPr>
                      <m:e>
                        <m:acc>
                          <m:accPr>
                            <m:chr m:val="̂"/>
                            <m:ctrlPr>
                              <a:rPr lang="en-US" sz="2000" i="1" dirty="0">
                                <a:solidFill>
                                  <a:schemeClr val="tx1">
                                    <a:lumMod val="50000"/>
                                    <a:lumOff val="50000"/>
                                  </a:schemeClr>
                                </a:solidFill>
                                <a:latin typeface="Cambria Math" panose="02040503050406030204" pitchFamily="18" charset="0"/>
                              </a:rPr>
                            </m:ctrlPr>
                          </m:accPr>
                          <m:e>
                            <m:r>
                              <m:rPr>
                                <m:sty m:val="p"/>
                              </m:rPr>
                              <a:rPr lang="el-GR" sz="2000" i="1" dirty="0">
                                <a:solidFill>
                                  <a:schemeClr val="tx1">
                                    <a:lumMod val="50000"/>
                                    <a:lumOff val="50000"/>
                                  </a:schemeClr>
                                </a:solidFill>
                                <a:latin typeface="Cambria Math" panose="02040503050406030204" pitchFamily="18" charset="0"/>
                                <a:ea typeface="Cambria Math" panose="02040503050406030204" pitchFamily="18" charset="0"/>
                              </a:rPr>
                              <m:t>θ</m:t>
                            </m:r>
                          </m:e>
                        </m:acc>
                      </m:e>
                      <m:sub>
                        <m:r>
                          <a:rPr lang="en-US" sz="2000" i="1" dirty="0">
                            <a:solidFill>
                              <a:schemeClr val="tx1">
                                <a:lumMod val="50000"/>
                                <a:lumOff val="50000"/>
                              </a:schemeClr>
                            </a:solidFill>
                            <a:latin typeface="Cambria Math" panose="02040503050406030204" pitchFamily="18" charset="0"/>
                            <a:ea typeface="Cambria Math" panose="02040503050406030204" pitchFamily="18" charset="0"/>
                          </a:rPr>
                          <m:t>𝑒𝑥𝑝𝑒</m:t>
                        </m:r>
                      </m:sub>
                    </m:sSub>
                  </m:oMath>
                </a14:m>
                <a:endParaRPr lang="es-BO" sz="2000" dirty="0">
                  <a:solidFill>
                    <a:schemeClr val="tx1">
                      <a:lumMod val="50000"/>
                      <a:lumOff val="50000"/>
                    </a:schemeClr>
                  </a:solidFill>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562FECF-6FBE-FA75-8578-9B58FAE75AA7}"/>
                  </a:ext>
                </a:extLst>
              </p:cNvPr>
              <p:cNvSpPr txBox="1">
                <a:spLocks noRot="1" noChangeAspect="1" noMove="1" noResize="1" noEditPoints="1" noAdjustHandles="1" noChangeArrowheads="1" noChangeShapeType="1" noTextEdit="1"/>
              </p:cNvSpPr>
              <p:nvPr/>
            </p:nvSpPr>
            <p:spPr>
              <a:xfrm>
                <a:off x="596766" y="1576847"/>
                <a:ext cx="11146055" cy="5211235"/>
              </a:xfrm>
              <a:prstGeom prst="rect">
                <a:avLst/>
              </a:prstGeom>
              <a:blipFill>
                <a:blip r:embed="rId2"/>
                <a:stretch>
                  <a:fillRect l="-875" b="-234"/>
                </a:stretch>
              </a:blipFill>
            </p:spPr>
            <p:txBody>
              <a:bodyPr/>
              <a:lstStyle/>
              <a:p>
                <a:r>
                  <a:rPr lang="es-BO">
                    <a:noFill/>
                  </a:rPr>
                  <a:t> </a:t>
                </a:r>
              </a:p>
            </p:txBody>
          </p:sp>
        </mc:Fallback>
      </mc:AlternateContent>
    </p:spTree>
    <p:extLst>
      <p:ext uri="{BB962C8B-B14F-4D97-AF65-F5344CB8AC3E}">
        <p14:creationId xmlns:p14="http://schemas.microsoft.com/office/powerpoint/2010/main" val="1175313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C5BD-2159-9D97-7CDC-2174DBCF196B}"/>
              </a:ext>
            </a:extLst>
          </p:cNvPr>
          <p:cNvSpPr>
            <a:spLocks noGrp="1"/>
          </p:cNvSpPr>
          <p:nvPr>
            <p:ph type="title"/>
          </p:nvPr>
        </p:nvSpPr>
        <p:spPr/>
        <p:txBody>
          <a:bodyPr/>
          <a:lstStyle/>
          <a:p>
            <a:r>
              <a:rPr lang="en-US" dirty="0" err="1"/>
              <a:t>Contenido</a:t>
            </a:r>
            <a:endParaRPr lang="en-US" dirty="0"/>
          </a:p>
        </p:txBody>
      </p:sp>
      <p:sp>
        <p:nvSpPr>
          <p:cNvPr id="3" name="Content Placeholder 2">
            <a:extLst>
              <a:ext uri="{FF2B5EF4-FFF2-40B4-BE49-F238E27FC236}">
                <a16:creationId xmlns:a16="http://schemas.microsoft.com/office/drawing/2014/main" id="{2B341742-0F00-9B16-0B06-A64294A7750C}"/>
              </a:ext>
            </a:extLst>
          </p:cNvPr>
          <p:cNvSpPr>
            <a:spLocks noGrp="1"/>
          </p:cNvSpPr>
          <p:nvPr>
            <p:ph idx="1"/>
          </p:nvPr>
        </p:nvSpPr>
        <p:spPr>
          <a:xfrm>
            <a:off x="838200" y="1436915"/>
            <a:ext cx="10672482" cy="5055960"/>
          </a:xfrm>
        </p:spPr>
        <p:txBody>
          <a:bodyPr>
            <a:normAutofit fontScale="62500" lnSpcReduction="20000"/>
          </a:bodyPr>
          <a:lstStyle/>
          <a:p>
            <a:pPr marL="0" indent="0">
              <a:lnSpc>
                <a:spcPct val="120000"/>
              </a:lnSpc>
              <a:spcAft>
                <a:spcPts val="1200"/>
              </a:spcAft>
              <a:buNone/>
            </a:pPr>
            <a:r>
              <a:rPr lang="es-BO" sz="3600" b="0" i="0" dirty="0">
                <a:solidFill>
                  <a:srgbClr val="000000"/>
                </a:solidFill>
                <a:effectLst/>
                <a:ea typeface="Calibri" panose="020F0502020204030204" pitchFamily="34" charset="0"/>
                <a:cs typeface="Times New Roman" panose="02020603050405020304" pitchFamily="18" charset="0"/>
              </a:rPr>
              <a:t>1. Fundamentos de la inteligencia artificial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2. Herramientas y lenguajes de programación utilizados en la IA</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3. Big Data e infraestructura de estimación e implementación de algoritmos de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effectLst/>
                <a:ea typeface="Calibri" panose="020F0502020204030204" pitchFamily="34" charset="0"/>
                <a:cs typeface="Times New Roman" panose="02020603050405020304" pitchFamily="18" charset="0"/>
              </a:rPr>
              <a:t>4. Algoritmos generativos</a:t>
            </a:r>
            <a:br>
              <a:rPr lang="es-BO" sz="3600" dirty="0">
                <a:effectLst/>
                <a:ea typeface="Calibri" panose="020F0502020204030204" pitchFamily="34" charset="0"/>
                <a:cs typeface="Times New Roman" panose="02020603050405020304" pitchFamily="18" charset="0"/>
              </a:rPr>
            </a:br>
            <a:r>
              <a:rPr lang="es-BO" sz="3600" b="0" i="0" dirty="0">
                <a:effectLst/>
                <a:ea typeface="Calibri" panose="020F0502020204030204" pitchFamily="34" charset="0"/>
                <a:cs typeface="Times New Roman" panose="02020603050405020304" pitchFamily="18" charset="0"/>
              </a:rPr>
              <a:t>― </a:t>
            </a:r>
            <a:r>
              <a:rPr lang="es-BO" sz="3600" b="0" i="0" dirty="0" err="1">
                <a:effectLst/>
                <a:ea typeface="Calibri" panose="020F0502020204030204" pitchFamily="34" charset="0"/>
                <a:cs typeface="Times New Roman" panose="02020603050405020304" pitchFamily="18" charset="0"/>
              </a:rPr>
              <a:t>Midjourney</a:t>
            </a:r>
            <a:r>
              <a:rPr lang="es-BO" sz="3600" b="0" i="0" dirty="0">
                <a:effectLst/>
                <a:ea typeface="Calibri" panose="020F0502020204030204" pitchFamily="34" charset="0"/>
                <a:cs typeface="Times New Roman" panose="02020603050405020304" pitchFamily="18" charset="0"/>
              </a:rPr>
              <a:t>, DALL-E</a:t>
            </a:r>
            <a:br>
              <a:rPr lang="es-BO" sz="3600" dirty="0">
                <a:effectLst/>
                <a:ea typeface="Calibri" panose="020F0502020204030204" pitchFamily="34" charset="0"/>
                <a:cs typeface="Times New Roman" panose="02020603050405020304" pitchFamily="18" charset="0"/>
              </a:rPr>
            </a:br>
            <a:r>
              <a:rPr lang="es-BO" sz="3600" b="0" i="0" dirty="0">
                <a:effectLst/>
                <a:ea typeface="Calibri" panose="020F0502020204030204" pitchFamily="34" charset="0"/>
                <a:cs typeface="Times New Roman" panose="02020603050405020304" pitchFamily="18" charset="0"/>
              </a:rPr>
              <a:t>― </a:t>
            </a:r>
            <a:r>
              <a:rPr lang="es-BO" sz="3600" b="0" i="0" dirty="0" err="1">
                <a:effectLst/>
                <a:ea typeface="Calibri" panose="020F0502020204030204" pitchFamily="34" charset="0"/>
                <a:cs typeface="Times New Roman" panose="02020603050405020304" pitchFamily="18" charset="0"/>
              </a:rPr>
              <a:t>ChatGPT</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FF00FF"/>
                </a:solidFill>
                <a:effectLst/>
                <a:ea typeface="Calibri" panose="020F0502020204030204" pitchFamily="34" charset="0"/>
                <a:cs typeface="Times New Roman" panose="02020603050405020304" pitchFamily="18" charset="0"/>
              </a:rPr>
              <a:t>5. Aprendizaje automático (machine </a:t>
            </a:r>
            <a:r>
              <a:rPr lang="es-BO" sz="3600" b="0" i="0" dirty="0" err="1">
                <a:solidFill>
                  <a:srgbClr val="FF00FF"/>
                </a:solidFill>
                <a:effectLst/>
                <a:ea typeface="Calibri" panose="020F0502020204030204" pitchFamily="34" charset="0"/>
                <a:cs typeface="Times New Roman" panose="02020603050405020304" pitchFamily="18" charset="0"/>
              </a:rPr>
              <a:t>learning</a:t>
            </a:r>
            <a:r>
              <a:rPr lang="es-BO" sz="3600" dirty="0">
                <a:solidFill>
                  <a:srgbClr val="FF00FF"/>
                </a:solidFill>
                <a:ea typeface="Calibri" panose="020F0502020204030204" pitchFamily="34" charset="0"/>
                <a:cs typeface="Times New Roman" panose="02020603050405020304" pitchFamily="18" charset="0"/>
              </a:rPr>
              <a:t>, ML</a:t>
            </a:r>
            <a:r>
              <a:rPr lang="es-BO" sz="3600" b="0" i="0" dirty="0">
                <a:solidFill>
                  <a:srgbClr val="FF00FF"/>
                </a:solidFill>
                <a:effectLst/>
                <a:ea typeface="Calibri" panose="020F0502020204030204" pitchFamily="34" charset="0"/>
                <a:cs typeface="Times New Roman" panose="02020603050405020304" pitchFamily="18" charset="0"/>
              </a:rPr>
              <a:t>)</a:t>
            </a:r>
            <a:br>
              <a:rPr lang="es-BO" sz="3600" dirty="0">
                <a:solidFill>
                  <a:srgbClr val="FF00FF"/>
                </a:solidFill>
                <a:effectLst/>
                <a:ea typeface="Calibri" panose="020F0502020204030204" pitchFamily="34" charset="0"/>
                <a:cs typeface="Times New Roman" panose="02020603050405020304" pitchFamily="18" charset="0"/>
              </a:rPr>
            </a:br>
            <a:r>
              <a:rPr lang="es-BO" sz="3600" b="0" i="0" dirty="0">
                <a:solidFill>
                  <a:srgbClr val="FF00FF"/>
                </a:solidFill>
                <a:effectLst/>
                <a:ea typeface="Calibri" panose="020F0502020204030204" pitchFamily="34" charset="0"/>
                <a:cs typeface="Times New Roman" panose="02020603050405020304" pitchFamily="18" charset="0"/>
              </a:rPr>
              <a:t>― Aprendizaje supervisado</a:t>
            </a:r>
            <a:br>
              <a:rPr lang="es-BO" sz="3600" dirty="0">
                <a:solidFill>
                  <a:srgbClr val="FF00FF"/>
                </a:solidFill>
                <a:effectLst/>
                <a:ea typeface="Calibri" panose="020F0502020204030204" pitchFamily="34" charset="0"/>
                <a:cs typeface="Times New Roman" panose="02020603050405020304" pitchFamily="18" charset="0"/>
              </a:rPr>
            </a:br>
            <a:r>
              <a:rPr lang="es-BO" sz="3600" b="0" i="0" dirty="0">
                <a:solidFill>
                  <a:srgbClr val="FF00FF"/>
                </a:solidFill>
                <a:effectLst/>
                <a:ea typeface="Calibri" panose="020F0502020204030204" pitchFamily="34" charset="0"/>
                <a:cs typeface="Times New Roman" panose="02020603050405020304" pitchFamily="18" charset="0"/>
              </a:rPr>
              <a:t>― Aprendizaje no supervisado</a:t>
            </a:r>
            <a:br>
              <a:rPr lang="es-BO" sz="3600" dirty="0">
                <a:solidFill>
                  <a:srgbClr val="FF00FF"/>
                </a:solidFill>
                <a:effectLst/>
                <a:ea typeface="Calibri" panose="020F0502020204030204" pitchFamily="34" charset="0"/>
                <a:cs typeface="Times New Roman" panose="02020603050405020304" pitchFamily="18" charset="0"/>
              </a:rPr>
            </a:br>
            <a:r>
              <a:rPr lang="es-BO" sz="3600" b="0" i="0" dirty="0">
                <a:solidFill>
                  <a:srgbClr val="FF00FF"/>
                </a:solidFill>
                <a:effectLst/>
                <a:ea typeface="Calibri" panose="020F0502020204030204" pitchFamily="34" charset="0"/>
                <a:cs typeface="Times New Roman" panose="02020603050405020304" pitchFamily="18" charset="0"/>
              </a:rPr>
              <a:t>― Algoritmos de ML más comunes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6. Deep </a:t>
            </a:r>
            <a:r>
              <a:rPr lang="es-BO" sz="3600" b="0" i="0" dirty="0" err="1">
                <a:solidFill>
                  <a:srgbClr val="000000"/>
                </a:solidFill>
                <a:effectLst/>
                <a:ea typeface="Calibri" panose="020F0502020204030204" pitchFamily="34" charset="0"/>
                <a:cs typeface="Times New Roman" panose="02020603050405020304" pitchFamily="18" charset="0"/>
              </a:rPr>
              <a:t>Learning</a:t>
            </a:r>
            <a:r>
              <a:rPr lang="es-BO" sz="3600" b="0" i="0" dirty="0">
                <a:solidFill>
                  <a:srgbClr val="000000"/>
                </a:solidFill>
                <a:effectLst/>
                <a:ea typeface="Calibri" panose="020F0502020204030204" pitchFamily="34" charset="0"/>
                <a:cs typeface="Times New Roman" panose="02020603050405020304" pitchFamily="18" charset="0"/>
              </a:rPr>
              <a:t> (redes neuronales profundas)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7. Visión por computadora (CV)</a:t>
            </a:r>
            <a:endParaRPr lang="es-BO" sz="2900" dirty="0">
              <a:solidFill>
                <a:srgbClr val="000000"/>
              </a:solidFill>
              <a:effectLst/>
              <a:ea typeface="Calibri" panose="020F0502020204030204" pitchFamily="34" charset="0"/>
              <a:cs typeface="Times New Roman" panose="02020603050405020304" pitchFamily="18" charset="0"/>
            </a:endParaRPr>
          </a:p>
          <a:p>
            <a:pPr marL="0" indent="0" algn="ctr">
              <a:buNone/>
            </a:pPr>
            <a:r>
              <a:rPr lang="es-BO" sz="3800" b="0" i="0" dirty="0">
                <a:solidFill>
                  <a:srgbClr val="000000"/>
                </a:solidFill>
                <a:effectLst/>
                <a:ea typeface="Calibri" panose="020F0502020204030204" pitchFamily="34" charset="0"/>
                <a:cs typeface="Times New Roman" panose="02020603050405020304" pitchFamily="18" charset="0"/>
              </a:rPr>
              <a:t>Aplicaciones en economía y finanzas</a:t>
            </a:r>
            <a:endParaRPr lang="en-US" sz="5100" dirty="0">
              <a:solidFill>
                <a:srgbClr val="FF00FF"/>
              </a:solidFill>
            </a:endParaRPr>
          </a:p>
        </p:txBody>
      </p:sp>
    </p:spTree>
    <p:extLst>
      <p:ext uri="{BB962C8B-B14F-4D97-AF65-F5344CB8AC3E}">
        <p14:creationId xmlns:p14="http://schemas.microsoft.com/office/powerpoint/2010/main" val="2230388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solidFill>
                  <a:srgbClr val="7030A0"/>
                </a:solidFill>
              </a:rPr>
              <a:t>Econometría</a:t>
            </a:r>
            <a:r>
              <a:rPr lang="es-BO" dirty="0"/>
              <a:t> y machine </a:t>
            </a:r>
            <a:r>
              <a:rPr lang="es-BO" dirty="0" err="1"/>
              <a:t>learning</a:t>
            </a:r>
            <a:endParaRPr lang="es-BO"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62FECF-6FBE-FA75-8578-9B58FAE75AA7}"/>
                  </a:ext>
                </a:extLst>
              </p:cNvPr>
              <p:cNvSpPr txBox="1"/>
              <p:nvPr/>
            </p:nvSpPr>
            <p:spPr>
              <a:xfrm>
                <a:off x="596766" y="1576847"/>
                <a:ext cx="11146055" cy="495802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sz="2800" dirty="0">
                              <a:latin typeface="Cambria Math" panose="02040503050406030204" pitchFamily="18" charset="0"/>
                              <a:ea typeface="Cambria Math" panose="02040503050406030204" pitchFamily="18" charset="0"/>
                            </a:rPr>
                            <m:t>salar</m:t>
                          </m:r>
                          <m:r>
                            <m:rPr>
                              <m:sty m:val="p"/>
                            </m:rPr>
                            <a:rPr lang="en-US" sz="2800" b="0" i="0" dirty="0" smtClean="0">
                              <a:latin typeface="Cambria Math" panose="02040503050406030204" pitchFamily="18" charset="0"/>
                              <a:ea typeface="Cambria Math" panose="02040503050406030204" pitchFamily="18" charset="0"/>
                            </a:rPr>
                            <m:t>io</m:t>
                          </m:r>
                        </m:e>
                        <m:sub>
                          <m:r>
                            <a:rPr lang="en-US" sz="2800" b="0" i="1" dirty="0" smtClean="0">
                              <a:solidFill>
                                <a:srgbClr val="FF0000"/>
                              </a:solidFill>
                              <a:latin typeface="Cambria Math" panose="02040503050406030204" pitchFamily="18" charset="0"/>
                              <a:ea typeface="Cambria Math" panose="02040503050406030204" pitchFamily="18" charset="0"/>
                            </a:rPr>
                            <m:t>𝑖</m:t>
                          </m:r>
                        </m:sub>
                      </m:sSub>
                      <m:r>
                        <a:rPr lang="es-ES" sz="2800" i="0"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b="0" i="1" dirty="0" smtClean="0">
                              <a:solidFill>
                                <a:schemeClr val="tx1"/>
                              </a:solidFill>
                              <a:latin typeface="Cambria Math" panose="02040503050406030204" pitchFamily="18" charset="0"/>
                            </a:rPr>
                            <m:t>0</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rPr>
                            <m:t>𝑒𝑑𝑢𝑐</m:t>
                          </m:r>
                        </m:sub>
                      </m:sSub>
                      <m:sSub>
                        <m:sSubPr>
                          <m:ctrlPr>
                            <a:rPr lang="en-US" sz="2800" i="1" dirty="0" smtClean="0">
                              <a:solidFill>
                                <a:schemeClr val="tx1"/>
                              </a:solidFill>
                              <a:latin typeface="Cambria Math" panose="02040503050406030204" pitchFamily="18" charset="0"/>
                            </a:rPr>
                          </m:ctrlPr>
                        </m:sSubPr>
                        <m:e>
                          <m:r>
                            <m:rPr>
                              <m:sty m:val="p"/>
                            </m:rPr>
                            <a:rPr lang="es-ES" sz="2800" dirty="0">
                              <a:latin typeface="Cambria Math" panose="02040503050406030204" pitchFamily="18" charset="0"/>
                            </a:rPr>
                            <m:t>educaci</m:t>
                          </m:r>
                          <m:r>
                            <a:rPr lang="es-ES" sz="2800" dirty="0">
                              <a:latin typeface="Cambria Math" panose="02040503050406030204" pitchFamily="18" charset="0"/>
                            </a:rPr>
                            <m:t>ó</m:t>
                          </m:r>
                          <m:r>
                            <m:rPr>
                              <m:sty m:val="p"/>
                            </m:rPr>
                            <a:rPr lang="es-ES" sz="2800" dirty="0">
                              <a:latin typeface="Cambria Math" panose="02040503050406030204" pitchFamily="18" charset="0"/>
                            </a:rPr>
                            <m:t>n</m:t>
                          </m:r>
                        </m:e>
                        <m:sub>
                          <m:r>
                            <a:rPr lang="en-US" sz="2800" b="0" i="1" dirty="0" smtClean="0">
                              <a:solidFill>
                                <a:srgbClr val="FF0000"/>
                              </a:solidFill>
                              <a:latin typeface="Cambria Math" panose="02040503050406030204" pitchFamily="18" charset="0"/>
                            </a:rPr>
                            <m:t>𝑖</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ea typeface="Cambria Math" panose="02040503050406030204" pitchFamily="18" charset="0"/>
                            </a:rPr>
                            <m:t>𝑒𝑑𝑎𝑑</m:t>
                          </m:r>
                        </m:sub>
                      </m:sSub>
                      <m:sSub>
                        <m:sSubPr>
                          <m:ctrlPr>
                            <a:rPr lang="en-US" sz="28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800" dirty="0">
                              <a:latin typeface="Cambria Math" panose="02040503050406030204" pitchFamily="18" charset="0"/>
                            </a:rPr>
                            <m:t>edad</m:t>
                          </m:r>
                        </m:e>
                        <m:sub>
                          <m:r>
                            <a:rPr lang="en-US" sz="2800" b="0" i="1" dirty="0" smtClean="0">
                              <a:solidFill>
                                <a:srgbClr val="FF0000"/>
                              </a:solidFill>
                              <a:latin typeface="Cambria Math" panose="02040503050406030204" pitchFamily="18" charset="0"/>
                              <a:ea typeface="Cambria Math" panose="02040503050406030204" pitchFamily="18" charset="0"/>
                            </a:rPr>
                            <m:t>𝑖</m:t>
                          </m:r>
                        </m:sub>
                      </m:sSub>
                      <m:r>
                        <a:rPr lang="en-US" sz="2800" b="0" i="1" dirty="0" smtClean="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ea typeface="Cambria Math" panose="02040503050406030204" pitchFamily="18" charset="0"/>
                            </a:rPr>
                            <m:t>𝑒𝑥𝑝𝑒</m:t>
                          </m:r>
                        </m:sub>
                      </m:sSub>
                      <m:sSub>
                        <m:sSubPr>
                          <m:ctrlPr>
                            <a:rPr lang="en-US" sz="28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800" dirty="0">
                              <a:latin typeface="Cambria Math" panose="02040503050406030204" pitchFamily="18" charset="0"/>
                            </a:rPr>
                            <m:t>experiencia</m:t>
                          </m:r>
                        </m:e>
                        <m:sub>
                          <m:r>
                            <a:rPr lang="en-US" sz="2800" b="0" i="1" dirty="0" smtClean="0">
                              <a:solidFill>
                                <a:srgbClr val="FF0000"/>
                              </a:solidFill>
                              <a:latin typeface="Cambria Math" panose="02040503050406030204" pitchFamily="18" charset="0"/>
                              <a:ea typeface="Cambria Math" panose="02040503050406030204" pitchFamily="18" charset="0"/>
                            </a:rPr>
                            <m:t>𝑖</m:t>
                          </m:r>
                        </m:sub>
                      </m:sSub>
                      <m:r>
                        <a:rPr lang="en-US" sz="2800" b="0" i="0" dirty="0" smtClean="0">
                          <a:solidFill>
                            <a:schemeClr val="tx1"/>
                          </a:solidFill>
                          <a:latin typeface="Cambria Math" panose="02040503050406030204" pitchFamily="18" charset="0"/>
                        </a:rPr>
                        <m:t>+</m:t>
                      </m:r>
                      <m:sSub>
                        <m:sSubPr>
                          <m:ctrlPr>
                            <a:rPr lang="en-US" sz="2800" b="0" i="1" dirty="0" smtClean="0">
                              <a:solidFill>
                                <a:schemeClr val="tx1"/>
                              </a:solidFill>
                              <a:latin typeface="Cambria Math" panose="02040503050406030204" pitchFamily="18" charset="0"/>
                            </a:rPr>
                          </m:ctrlPr>
                        </m:sSubPr>
                        <m:e>
                          <m:r>
                            <m:rPr>
                              <m:sty m:val="p"/>
                            </m:rPr>
                            <a:rPr lang="el-GR" sz="2800" i="1" dirty="0">
                              <a:latin typeface="Cambria Math" panose="02040503050406030204" pitchFamily="18" charset="0"/>
                              <a:ea typeface="Cambria Math" panose="02040503050406030204" pitchFamily="18" charset="0"/>
                            </a:rPr>
                            <m:t>ε</m:t>
                          </m:r>
                        </m:e>
                        <m:sub>
                          <m:r>
                            <a:rPr lang="en-US" sz="2800" b="0" i="1" dirty="0" smtClean="0">
                              <a:solidFill>
                                <a:srgbClr val="FF0000"/>
                              </a:solidFill>
                              <a:latin typeface="Cambria Math" panose="02040503050406030204" pitchFamily="18" charset="0"/>
                            </a:rPr>
                            <m:t>𝑖</m:t>
                          </m:r>
                        </m:sub>
                      </m:sSub>
                    </m:oMath>
                  </m:oMathPara>
                </a14:m>
                <a:endParaRPr lang="en-US" sz="2800" b="0" dirty="0">
                  <a:solidFill>
                    <a:srgbClr val="FF0000"/>
                  </a:solidFill>
                </a:endParaRPr>
              </a:p>
              <a:p>
                <a:pPr lvl="2"/>
                <a14:m>
                  <m:oMathPara xmlns:m="http://schemas.openxmlformats.org/officeDocument/2006/math">
                    <m:oMathParaPr>
                      <m:jc m:val="left"/>
                    </m:oMathParaPr>
                    <m:oMath xmlns:m="http://schemas.openxmlformats.org/officeDocument/2006/math">
                      <m:r>
                        <a:rPr lang="el-GR" sz="2800" b="1" dirty="0" smtClean="0">
                          <a:solidFill>
                            <a:srgbClr val="0070C0"/>
                          </a:solidFill>
                          <a:latin typeface="Cambria Math" panose="02040503050406030204" pitchFamily="18" charset="0"/>
                          <a:ea typeface="Cambria Math" panose="02040503050406030204" pitchFamily="18" charset="0"/>
                        </a:rPr>
                        <m:t>𝚯</m:t>
                      </m:r>
                      <m:r>
                        <a:rPr lang="en-US" sz="2800" b="0" i="1" dirty="0" smtClean="0">
                          <a:solidFill>
                            <a:srgbClr val="0070C0"/>
                          </a:solidFill>
                          <a:latin typeface="Cambria Math" panose="02040503050406030204" pitchFamily="18" charset="0"/>
                          <a:ea typeface="Cambria Math" panose="02040503050406030204" pitchFamily="18" charset="0"/>
                        </a:rPr>
                        <m:t>=[</m:t>
                      </m:r>
                      <m:sSub>
                        <m:sSubPr>
                          <m:ctrlPr>
                            <a:rPr lang="en-US" sz="2800" i="1" dirty="0" smtClean="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rPr>
                            <m:t>𝑒𝑑𝑢𝑐</m:t>
                          </m:r>
                        </m:sub>
                      </m:sSub>
                      <m:r>
                        <a:rPr lang="en-US" sz="2800" i="1" dirty="0">
                          <a:solidFill>
                            <a:schemeClr val="tx1"/>
                          </a:solidFill>
                          <a:latin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ea typeface="Cambria Math" panose="02040503050406030204" pitchFamily="18" charset="0"/>
                            </a:rPr>
                            <m:t>𝑒𝑑𝑎𝑑</m:t>
                          </m:r>
                        </m:sub>
                      </m:sSub>
                      <m:r>
                        <a:rPr lang="en-US" sz="2800" dirty="0">
                          <a:solidFill>
                            <a:schemeClr val="tx1"/>
                          </a:solidFill>
                          <a:latin typeface="Cambria Math" panose="02040503050406030204" pitchFamily="18" charset="0"/>
                          <a:ea typeface="Cambria Math" panose="02040503050406030204" pitchFamily="18" charset="0"/>
                        </a:rPr>
                        <m:t>,</m:t>
                      </m:r>
                      <m:sSub>
                        <m:sSubPr>
                          <m:ctrlPr>
                            <a:rPr lang="en-US" sz="2800" i="1" dirty="0">
                              <a:solidFill>
                                <a:schemeClr val="tx1"/>
                              </a:solidFill>
                              <a:latin typeface="Cambria Math" panose="02040503050406030204" pitchFamily="18" charset="0"/>
                            </a:rPr>
                          </m:ctrlPr>
                        </m:sSubPr>
                        <m:e>
                          <m:r>
                            <m:rPr>
                              <m:sty m:val="p"/>
                            </m:rPr>
                            <a:rPr lang="el-GR" sz="2800" i="1" dirty="0">
                              <a:solidFill>
                                <a:schemeClr val="tx1"/>
                              </a:solidFill>
                              <a:latin typeface="Cambria Math" panose="02040503050406030204" pitchFamily="18" charset="0"/>
                              <a:ea typeface="Cambria Math" panose="02040503050406030204" pitchFamily="18" charset="0"/>
                            </a:rPr>
                            <m:t>θ</m:t>
                          </m:r>
                        </m:e>
                        <m:sub>
                          <m:r>
                            <a:rPr lang="en-US" sz="2800" i="1" dirty="0">
                              <a:solidFill>
                                <a:schemeClr val="tx1"/>
                              </a:solidFill>
                              <a:latin typeface="Cambria Math" panose="02040503050406030204" pitchFamily="18" charset="0"/>
                              <a:ea typeface="Cambria Math" panose="02040503050406030204" pitchFamily="18" charset="0"/>
                            </a:rPr>
                            <m:t>𝑒𝑥𝑝𝑒</m:t>
                          </m:r>
                        </m:sub>
                      </m:sSub>
                      <m:r>
                        <a:rPr lang="en-US" sz="2800" b="0" i="1" dirty="0" smtClean="0">
                          <a:solidFill>
                            <a:srgbClr val="0070C0"/>
                          </a:solidFill>
                          <a:latin typeface="Cambria Math" panose="02040503050406030204" pitchFamily="18" charset="0"/>
                          <a:ea typeface="Cambria Math" panose="02040503050406030204" pitchFamily="18" charset="0"/>
                        </a:rPr>
                        <m:t>]</m:t>
                      </m:r>
                    </m:oMath>
                  </m:oMathPara>
                </a14:m>
                <a:endParaRPr lang="es-ES" sz="2800" dirty="0">
                  <a:solidFill>
                    <a:srgbClr val="0070C0"/>
                  </a:solidFill>
                </a:endParaRPr>
              </a:p>
              <a:p>
                <a:pPr lvl="2"/>
                <a14:m>
                  <m:oMathPara xmlns:m="http://schemas.openxmlformats.org/officeDocument/2006/math">
                    <m:oMathParaPr>
                      <m:jc m:val="left"/>
                    </m:oMathParaPr>
                    <m:oMath xmlns:m="http://schemas.openxmlformats.org/officeDocument/2006/math">
                      <m:r>
                        <a:rPr lang="en-US" sz="2800" b="1" i="0" dirty="0" smtClean="0">
                          <a:solidFill>
                            <a:srgbClr val="0070C0"/>
                          </a:solidFill>
                          <a:latin typeface="Cambria Math" panose="02040503050406030204" pitchFamily="18" charset="0"/>
                          <a:ea typeface="Cambria Math" panose="02040503050406030204" pitchFamily="18" charset="0"/>
                        </a:rPr>
                        <m:t>𝐗</m:t>
                      </m:r>
                      <m:r>
                        <a:rPr lang="en-US" sz="2800" b="0" i="1" dirty="0" smtClean="0">
                          <a:solidFill>
                            <a:srgbClr val="0070C0"/>
                          </a:solidFill>
                          <a:latin typeface="Cambria Math" panose="02040503050406030204" pitchFamily="18" charset="0"/>
                          <a:ea typeface="Cambria Math" panose="02040503050406030204" pitchFamily="18" charset="0"/>
                        </a:rPr>
                        <m:t>=[</m:t>
                      </m:r>
                      <m:sSub>
                        <m:sSubPr>
                          <m:ctrlPr>
                            <a:rPr lang="en-US" sz="2800" i="1" dirty="0">
                              <a:latin typeface="Cambria Math" panose="02040503050406030204" pitchFamily="18" charset="0"/>
                            </a:rPr>
                          </m:ctrlPr>
                        </m:sSubPr>
                        <m:e>
                          <m:r>
                            <m:rPr>
                              <m:sty m:val="p"/>
                            </m:rPr>
                            <a:rPr lang="es-ES" sz="2800" dirty="0">
                              <a:latin typeface="Cambria Math" panose="02040503050406030204" pitchFamily="18" charset="0"/>
                            </a:rPr>
                            <m:t>educaci</m:t>
                          </m:r>
                          <m:r>
                            <a:rPr lang="es-ES" sz="2800" dirty="0">
                              <a:latin typeface="Cambria Math" panose="02040503050406030204" pitchFamily="18" charset="0"/>
                            </a:rPr>
                            <m:t>ó</m:t>
                          </m:r>
                          <m:r>
                            <m:rPr>
                              <m:sty m:val="p"/>
                            </m:rPr>
                            <a:rPr lang="es-ES" sz="2800" dirty="0">
                              <a:latin typeface="Cambria Math" panose="02040503050406030204" pitchFamily="18" charset="0"/>
                            </a:rPr>
                            <m:t>n</m:t>
                          </m:r>
                        </m:e>
                        <m:sub>
                          <m:r>
                            <a:rPr lang="en-US" sz="2800" i="1" dirty="0">
                              <a:solidFill>
                                <a:srgbClr val="FF0000"/>
                              </a:solidFill>
                              <a:latin typeface="Cambria Math" panose="02040503050406030204" pitchFamily="18" charset="0"/>
                            </a:rPr>
                            <m:t>𝑖</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ea typeface="Cambria Math" panose="02040503050406030204" pitchFamily="18" charset="0"/>
                            </a:rPr>
                          </m:ctrlPr>
                        </m:sSubPr>
                        <m:e>
                          <m:r>
                            <m:rPr>
                              <m:sty m:val="p"/>
                            </m:rPr>
                            <a:rPr lang="es-ES" sz="2800" dirty="0">
                              <a:latin typeface="Cambria Math" panose="02040503050406030204" pitchFamily="18" charset="0"/>
                            </a:rPr>
                            <m:t>edad</m:t>
                          </m:r>
                        </m:e>
                        <m:sub>
                          <m:r>
                            <a:rPr lang="en-US" sz="2800" i="1" dirty="0">
                              <a:solidFill>
                                <a:srgbClr val="FF0000"/>
                              </a:solidFill>
                              <a:latin typeface="Cambria Math" panose="02040503050406030204" pitchFamily="18" charset="0"/>
                              <a:ea typeface="Cambria Math" panose="02040503050406030204" pitchFamily="18" charset="0"/>
                            </a:rPr>
                            <m:t>𝑖</m:t>
                          </m:r>
                        </m:sub>
                      </m:sSub>
                      <m:r>
                        <a:rPr lang="en-US" sz="2800" b="0" i="1" dirty="0" smtClean="0">
                          <a:solidFill>
                            <a:srgbClr val="FF0000"/>
                          </a:solidFill>
                          <a:latin typeface="Cambria Math" panose="02040503050406030204" pitchFamily="18" charset="0"/>
                          <a:ea typeface="Cambria Math" panose="02040503050406030204" pitchFamily="18" charset="0"/>
                        </a:rPr>
                        <m:t>,</m:t>
                      </m:r>
                      <m:sSub>
                        <m:sSubPr>
                          <m:ctrlPr>
                            <a:rPr lang="en-US" sz="2800" i="1" dirty="0">
                              <a:latin typeface="Cambria Math" panose="02040503050406030204" pitchFamily="18" charset="0"/>
                              <a:ea typeface="Cambria Math" panose="02040503050406030204" pitchFamily="18" charset="0"/>
                            </a:rPr>
                          </m:ctrlPr>
                        </m:sSubPr>
                        <m:e>
                          <m:r>
                            <m:rPr>
                              <m:sty m:val="p"/>
                            </m:rPr>
                            <a:rPr lang="es-ES" sz="2800" dirty="0">
                              <a:latin typeface="Cambria Math" panose="02040503050406030204" pitchFamily="18" charset="0"/>
                            </a:rPr>
                            <m:t>experiencia</m:t>
                          </m:r>
                        </m:e>
                        <m:sub>
                          <m:r>
                            <a:rPr lang="en-US" sz="2800" i="1" dirty="0">
                              <a:solidFill>
                                <a:srgbClr val="FF0000"/>
                              </a:solidFill>
                              <a:latin typeface="Cambria Math" panose="02040503050406030204" pitchFamily="18" charset="0"/>
                              <a:ea typeface="Cambria Math" panose="02040503050406030204" pitchFamily="18" charset="0"/>
                            </a:rPr>
                            <m:t>𝑖</m:t>
                          </m:r>
                        </m:sub>
                      </m:sSub>
                      <m:r>
                        <a:rPr lang="en-US" sz="2800" b="0" i="1" dirty="0" smtClean="0">
                          <a:solidFill>
                            <a:srgbClr val="0070C0"/>
                          </a:solidFill>
                          <a:latin typeface="Cambria Math" panose="02040503050406030204" pitchFamily="18" charset="0"/>
                          <a:ea typeface="Cambria Math" panose="02040503050406030204" pitchFamily="18" charset="0"/>
                        </a:rPr>
                        <m:t>]</m:t>
                      </m:r>
                    </m:oMath>
                  </m:oMathPara>
                </a14:m>
                <a:endParaRPr lang="es-ES" sz="2800" dirty="0">
                  <a:solidFill>
                    <a:srgbClr val="0070C0"/>
                  </a:solidFill>
                </a:endParaRPr>
              </a:p>
              <a:p>
                <a:pPr lvl="2"/>
                <a:r>
                  <a:rPr lang="en-US" sz="2800" b="1" dirty="0">
                    <a:solidFill>
                      <a:srgbClr val="0070C0"/>
                    </a:solidFill>
                    <a:ea typeface="Cambria Math" panose="02040503050406030204" pitchFamily="18" charset="0"/>
                  </a:rPr>
                  <a:t>y</a:t>
                </a:r>
                <a:r>
                  <a:rPr lang="en-US" sz="2800" b="0" dirty="0">
                    <a:solidFill>
                      <a:srgbClr val="0070C0"/>
                    </a:solidFill>
                    <a:ea typeface="Cambria Math" panose="02040503050406030204" pitchFamily="18" charset="0"/>
                  </a:rPr>
                  <a:t> </a:t>
                </a:r>
                <a14:m>
                  <m:oMath xmlns:m="http://schemas.openxmlformats.org/officeDocument/2006/math">
                    <m:r>
                      <a:rPr lang="en-US" sz="2800" b="0" i="1" dirty="0" smtClean="0">
                        <a:solidFill>
                          <a:srgbClr val="0070C0"/>
                        </a:solidFill>
                        <a:latin typeface="Cambria Math" panose="02040503050406030204" pitchFamily="18" charset="0"/>
                        <a:ea typeface="Cambria Math" panose="02040503050406030204" pitchFamily="18" charset="0"/>
                      </a:rPr>
                      <m:t>=[</m:t>
                    </m:r>
                    <m:sSub>
                      <m:sSubPr>
                        <m:ctrlPr>
                          <a:rPr lang="en-US" sz="2800" i="1" dirty="0">
                            <a:latin typeface="Cambria Math" panose="02040503050406030204" pitchFamily="18" charset="0"/>
                            <a:ea typeface="Cambria Math" panose="02040503050406030204" pitchFamily="18" charset="0"/>
                          </a:rPr>
                        </m:ctrlPr>
                      </m:sSubPr>
                      <m:e>
                        <m:r>
                          <m:rPr>
                            <m:sty m:val="p"/>
                          </m:rPr>
                          <a:rPr lang="en-US" sz="2800" b="0" i="0" dirty="0" smtClean="0">
                            <a:latin typeface="Cambria Math" panose="02040503050406030204" pitchFamily="18" charset="0"/>
                          </a:rPr>
                          <m:t>salario</m:t>
                        </m:r>
                      </m:e>
                      <m:sub>
                        <m:r>
                          <a:rPr lang="en-US" sz="2800" b="0" i="1" dirty="0" smtClean="0">
                            <a:latin typeface="Cambria Math" panose="02040503050406030204" pitchFamily="18" charset="0"/>
                          </a:rPr>
                          <m:t>1</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ea typeface="Cambria Math" panose="02040503050406030204" pitchFamily="18" charset="0"/>
                          </a:rPr>
                        </m:ctrlPr>
                      </m:sSubPr>
                      <m:e>
                        <m:r>
                          <m:rPr>
                            <m:sty m:val="p"/>
                          </m:rPr>
                          <a:rPr lang="en-US" sz="2800" dirty="0">
                            <a:latin typeface="Cambria Math" panose="02040503050406030204" pitchFamily="18" charset="0"/>
                          </a:rPr>
                          <m:t>salario</m:t>
                        </m:r>
                      </m:e>
                      <m:sub>
                        <m:r>
                          <a:rPr lang="en-US" sz="2800" b="0" i="1" dirty="0" smtClean="0">
                            <a:latin typeface="Cambria Math" panose="02040503050406030204" pitchFamily="18" charset="0"/>
                          </a:rPr>
                          <m:t>2</m:t>
                        </m:r>
                      </m:sub>
                    </m:sSub>
                    <m:r>
                      <a:rPr lang="en-US" sz="2800" i="1" dirty="0">
                        <a:latin typeface="Cambria Math" panose="02040503050406030204" pitchFamily="18" charset="0"/>
                      </a:rPr>
                      <m:t>,</m:t>
                    </m:r>
                    <m:r>
                      <a:rPr lang="en-US" sz="2800" b="0" i="1" dirty="0" smtClean="0">
                        <a:latin typeface="Cambria Math" panose="02040503050406030204" pitchFamily="18" charset="0"/>
                      </a:rPr>
                      <m:t>…,</m:t>
                    </m:r>
                    <m:sSub>
                      <m:sSubPr>
                        <m:ctrlPr>
                          <a:rPr lang="en-US" sz="2800" i="1" dirty="0">
                            <a:latin typeface="Cambria Math" panose="02040503050406030204" pitchFamily="18" charset="0"/>
                            <a:ea typeface="Cambria Math" panose="02040503050406030204" pitchFamily="18" charset="0"/>
                          </a:rPr>
                        </m:ctrlPr>
                      </m:sSubPr>
                      <m:e>
                        <m:r>
                          <m:rPr>
                            <m:sty m:val="p"/>
                          </m:rPr>
                          <a:rPr lang="en-US" sz="2800" b="0" i="0" dirty="0" smtClean="0">
                            <a:latin typeface="Cambria Math" panose="02040503050406030204" pitchFamily="18" charset="0"/>
                          </a:rPr>
                          <m:t>salario</m:t>
                        </m:r>
                      </m:e>
                      <m:sub>
                        <m:r>
                          <a:rPr lang="en-US" sz="2800" b="0" i="1" dirty="0" smtClean="0">
                            <a:latin typeface="Cambria Math" panose="02040503050406030204" pitchFamily="18" charset="0"/>
                          </a:rPr>
                          <m:t>𝑛</m:t>
                        </m:r>
                      </m:sub>
                    </m:sSub>
                    <m:r>
                      <a:rPr lang="en-US" sz="2800" b="0" i="1" dirty="0" smtClean="0">
                        <a:solidFill>
                          <a:srgbClr val="0070C0"/>
                        </a:solidFill>
                        <a:latin typeface="Cambria Math" panose="02040503050406030204" pitchFamily="18" charset="0"/>
                        <a:ea typeface="Cambria Math" panose="02040503050406030204" pitchFamily="18" charset="0"/>
                      </a:rPr>
                      <m:t>]</m:t>
                    </m:r>
                  </m:oMath>
                </a14:m>
                <a:endParaRPr lang="es-ES" sz="2800" dirty="0">
                  <a:solidFill>
                    <a:srgbClr val="0070C0"/>
                  </a:solidFill>
                </a:endParaRPr>
              </a:p>
              <a:p>
                <a:pPr lvl="2"/>
                <a14:m>
                  <m:oMath xmlns:m="http://schemas.openxmlformats.org/officeDocument/2006/math">
                    <m:r>
                      <a:rPr lang="en-US" sz="2800" b="1" i="0" dirty="0" smtClean="0">
                        <a:solidFill>
                          <a:schemeClr val="accent5">
                            <a:lumMod val="75000"/>
                          </a:schemeClr>
                        </a:solidFill>
                        <a:latin typeface="Cambria Math" panose="02040503050406030204" pitchFamily="18" charset="0"/>
                        <a:ea typeface="Cambria Math" panose="02040503050406030204" pitchFamily="18" charset="0"/>
                      </a:rPr>
                      <m:t>𝐲</m:t>
                    </m:r>
                    <m:r>
                      <a:rPr lang="en-US" sz="2800" b="1" i="1" dirty="0">
                        <a:solidFill>
                          <a:schemeClr val="accent5">
                            <a:lumMod val="75000"/>
                          </a:schemeClr>
                        </a:solidFill>
                        <a:latin typeface="Cambria Math" panose="02040503050406030204" pitchFamily="18" charset="0"/>
                        <a:ea typeface="Cambria Math" panose="02040503050406030204" pitchFamily="18" charset="0"/>
                      </a:rPr>
                      <m:t> </m:t>
                    </m:r>
                  </m:oMath>
                </a14:m>
                <a:r>
                  <a:rPr lang="es-ES" sz="2800" dirty="0">
                    <a:solidFill>
                      <a:schemeClr val="accent5">
                        <a:lumMod val="75000"/>
                      </a:schemeClr>
                    </a:solidFill>
                  </a:rPr>
                  <a:t>= </a:t>
                </a:r>
                <a14:m>
                  <m:oMath xmlns:m="http://schemas.openxmlformats.org/officeDocument/2006/math">
                    <m:r>
                      <a:rPr lang="en-US" sz="2800" b="1" dirty="0">
                        <a:solidFill>
                          <a:schemeClr val="accent5">
                            <a:lumMod val="75000"/>
                          </a:schemeClr>
                        </a:solidFill>
                        <a:latin typeface="Cambria Math" panose="02040503050406030204" pitchFamily="18" charset="0"/>
                        <a:ea typeface="Cambria Math" panose="02040503050406030204" pitchFamily="18" charset="0"/>
                      </a:rPr>
                      <m:t>𝐗</m:t>
                    </m:r>
                    <m:r>
                      <a:rPr lang="en-US" sz="2800" b="1" i="1" dirty="0">
                        <a:solidFill>
                          <a:schemeClr val="accent5">
                            <a:lumMod val="75000"/>
                          </a:schemeClr>
                        </a:solidFill>
                        <a:latin typeface="Cambria Math" panose="02040503050406030204" pitchFamily="18" charset="0"/>
                        <a:ea typeface="Cambria Math" panose="02040503050406030204" pitchFamily="18" charset="0"/>
                      </a:rPr>
                      <m:t> </m:t>
                    </m:r>
                    <m:r>
                      <a:rPr lang="el-GR" sz="2800" b="1" dirty="0">
                        <a:solidFill>
                          <a:schemeClr val="accent5">
                            <a:lumMod val="75000"/>
                          </a:schemeClr>
                        </a:solidFill>
                        <a:latin typeface="Cambria Math" panose="02040503050406030204" pitchFamily="18" charset="0"/>
                        <a:ea typeface="Cambria Math" panose="02040503050406030204" pitchFamily="18" charset="0"/>
                      </a:rPr>
                      <m:t>𝚯</m:t>
                    </m:r>
                    <m:r>
                      <a:rPr lang="en-US" sz="2800" b="1" i="0" dirty="0" smtClean="0">
                        <a:solidFill>
                          <a:schemeClr val="accent5">
                            <a:lumMod val="75000"/>
                          </a:schemeClr>
                        </a:solidFill>
                        <a:latin typeface="Cambria Math" panose="02040503050406030204" pitchFamily="18" charset="0"/>
                        <a:ea typeface="Cambria Math" panose="02040503050406030204" pitchFamily="18" charset="0"/>
                      </a:rPr>
                      <m:t>+ </m:t>
                    </m:r>
                    <m:r>
                      <a:rPr lang="el-GR" sz="2800" b="1" i="0" dirty="0" smtClean="0">
                        <a:solidFill>
                          <a:schemeClr val="accent5">
                            <a:lumMod val="75000"/>
                          </a:schemeClr>
                        </a:solidFill>
                        <a:latin typeface="Cambria Math" panose="02040503050406030204" pitchFamily="18" charset="0"/>
                        <a:ea typeface="Cambria Math" panose="02040503050406030204" pitchFamily="18" charset="0"/>
                      </a:rPr>
                      <m:t>𝛆</m:t>
                    </m:r>
                  </m:oMath>
                </a14:m>
                <a:endParaRPr lang="en-US" sz="2800" b="1" dirty="0">
                  <a:solidFill>
                    <a:schemeClr val="accent5">
                      <a:lumMod val="75000"/>
                    </a:schemeClr>
                  </a:solidFill>
                  <a:ea typeface="Cambria Math" panose="02040503050406030204" pitchFamily="18" charset="0"/>
                </a:endParaRPr>
              </a:p>
              <a:p>
                <a:pPr lvl="2"/>
                <a14:m>
                  <m:oMath xmlns:m="http://schemas.openxmlformats.org/officeDocument/2006/math">
                    <m:r>
                      <a:rPr lang="en-US" sz="2800" b="1" i="0" dirty="0" smtClean="0">
                        <a:solidFill>
                          <a:schemeClr val="accent5">
                            <a:lumMod val="75000"/>
                          </a:schemeClr>
                        </a:solidFill>
                        <a:latin typeface="Cambria Math" panose="02040503050406030204" pitchFamily="18" charset="0"/>
                        <a:ea typeface="Cambria Math" panose="02040503050406030204" pitchFamily="18" charset="0"/>
                      </a:rPr>
                      <m:t>𝐲</m:t>
                    </m:r>
                    <m:r>
                      <a:rPr lang="en-US" sz="2800" b="1" i="1" dirty="0">
                        <a:solidFill>
                          <a:schemeClr val="accent5">
                            <a:lumMod val="75000"/>
                          </a:schemeClr>
                        </a:solidFill>
                        <a:latin typeface="Cambria Math" panose="02040503050406030204" pitchFamily="18" charset="0"/>
                        <a:ea typeface="Cambria Math" panose="02040503050406030204" pitchFamily="18" charset="0"/>
                      </a:rPr>
                      <m:t> </m:t>
                    </m:r>
                    <m:r>
                      <a:rPr lang="en-US" sz="2800" b="0" i="0" dirty="0" smtClean="0">
                        <a:solidFill>
                          <a:schemeClr val="accent5">
                            <a:lumMod val="75000"/>
                          </a:schemeClr>
                        </a:solidFill>
                        <a:latin typeface="Cambria Math" panose="02040503050406030204" pitchFamily="18" charset="0"/>
                        <a:ea typeface="Cambria Math" panose="02040503050406030204" pitchFamily="18" charset="0"/>
                      </a:rPr>
                      <m:t>−</m:t>
                    </m:r>
                  </m:oMath>
                </a14:m>
                <a:r>
                  <a:rPr lang="es-ES" sz="2800" dirty="0">
                    <a:solidFill>
                      <a:schemeClr val="accent5">
                        <a:lumMod val="75000"/>
                      </a:schemeClr>
                    </a:solidFill>
                  </a:rPr>
                  <a:t> </a:t>
                </a:r>
                <a14:m>
                  <m:oMath xmlns:m="http://schemas.openxmlformats.org/officeDocument/2006/math">
                    <m:r>
                      <a:rPr lang="en-US" sz="2800" b="1" dirty="0">
                        <a:solidFill>
                          <a:schemeClr val="accent5">
                            <a:lumMod val="75000"/>
                          </a:schemeClr>
                        </a:solidFill>
                        <a:latin typeface="Cambria Math" panose="02040503050406030204" pitchFamily="18" charset="0"/>
                        <a:ea typeface="Cambria Math" panose="02040503050406030204" pitchFamily="18" charset="0"/>
                      </a:rPr>
                      <m:t>𝐗</m:t>
                    </m:r>
                    <m:r>
                      <a:rPr lang="en-US" sz="2800" b="1" i="1" dirty="0">
                        <a:solidFill>
                          <a:schemeClr val="accent5">
                            <a:lumMod val="75000"/>
                          </a:schemeClr>
                        </a:solidFill>
                        <a:latin typeface="Cambria Math" panose="02040503050406030204" pitchFamily="18" charset="0"/>
                        <a:ea typeface="Cambria Math" panose="02040503050406030204" pitchFamily="18" charset="0"/>
                      </a:rPr>
                      <m:t> </m:t>
                    </m:r>
                    <m:r>
                      <a:rPr lang="el-GR" sz="2800" b="1" dirty="0">
                        <a:solidFill>
                          <a:schemeClr val="accent5">
                            <a:lumMod val="75000"/>
                          </a:schemeClr>
                        </a:solidFill>
                        <a:latin typeface="Cambria Math" panose="02040503050406030204" pitchFamily="18" charset="0"/>
                        <a:ea typeface="Cambria Math" panose="02040503050406030204" pitchFamily="18" charset="0"/>
                      </a:rPr>
                      <m:t>𝚯</m:t>
                    </m:r>
                    <m:r>
                      <a:rPr lang="en-US" sz="2800" b="1" i="0" dirty="0" smtClean="0">
                        <a:solidFill>
                          <a:schemeClr val="accent5">
                            <a:lumMod val="75000"/>
                          </a:schemeClr>
                        </a:solidFill>
                        <a:latin typeface="Cambria Math" panose="02040503050406030204" pitchFamily="18" charset="0"/>
                        <a:ea typeface="Cambria Math" panose="02040503050406030204" pitchFamily="18" charset="0"/>
                      </a:rPr>
                      <m:t>=</m:t>
                    </m:r>
                    <m:r>
                      <a:rPr lang="el-GR" sz="2800" b="1" i="0" dirty="0" smtClean="0">
                        <a:solidFill>
                          <a:schemeClr val="accent5">
                            <a:lumMod val="75000"/>
                          </a:schemeClr>
                        </a:solidFill>
                        <a:latin typeface="Cambria Math" panose="02040503050406030204" pitchFamily="18" charset="0"/>
                        <a:ea typeface="Cambria Math" panose="02040503050406030204" pitchFamily="18" charset="0"/>
                      </a:rPr>
                      <m:t>𝛆</m:t>
                    </m:r>
                  </m:oMath>
                </a14:m>
                <a:endParaRPr lang="en-US" sz="2800" b="1" dirty="0">
                  <a:solidFill>
                    <a:schemeClr val="accent5">
                      <a:lumMod val="75000"/>
                    </a:schemeClr>
                  </a:solidFill>
                  <a:ea typeface="Cambria Math" panose="02040503050406030204" pitchFamily="18" charset="0"/>
                </a:endParaRPr>
              </a:p>
              <a:p>
                <a:endParaRPr lang="en-US" sz="2800" b="1" dirty="0">
                  <a:solidFill>
                    <a:schemeClr val="accent5">
                      <a:lumMod val="75000"/>
                    </a:schemeClr>
                  </a:solidFill>
                  <a:ea typeface="Cambria Math" panose="02040503050406030204" pitchFamily="18" charset="0"/>
                </a:endParaRPr>
              </a:p>
              <a:p>
                <a:r>
                  <a:rPr lang="es-ES" sz="2800" dirty="0">
                    <a:solidFill>
                      <a:schemeClr val="tx1"/>
                    </a:solidFill>
                  </a:rPr>
                  <a:t>Estimadores MCO:</a:t>
                </a:r>
                <a:endParaRPr lang="en-US" sz="2800" b="1" dirty="0">
                  <a:solidFill>
                    <a:schemeClr val="accent5">
                      <a:lumMod val="75000"/>
                    </a:schemeClr>
                  </a:solidFill>
                  <a:ea typeface="Cambria Math" panose="02040503050406030204" pitchFamily="18" charset="0"/>
                </a:endParaRPr>
              </a:p>
              <a:p>
                <a:pPr algn="ctr"/>
                <a14:m>
                  <m:oMath xmlns:m="http://schemas.openxmlformats.org/officeDocument/2006/math">
                    <m:func>
                      <m:funcPr>
                        <m:ctrlPr>
                          <a:rPr lang="en-US" sz="2800" i="1" dirty="0" smtClean="0">
                            <a:solidFill>
                              <a:schemeClr val="tx1"/>
                            </a:solidFill>
                            <a:latin typeface="Cambria Math" panose="02040503050406030204" pitchFamily="18" charset="0"/>
                            <a:ea typeface="Cambria Math" panose="02040503050406030204" pitchFamily="18" charset="0"/>
                          </a:rPr>
                        </m:ctrlPr>
                      </m:funcPr>
                      <m:fName>
                        <m:limLow>
                          <m:limLowPr>
                            <m:ctrlPr>
                              <a:rPr lang="en-US" sz="2800" i="1" dirty="0" smtClean="0">
                                <a:solidFill>
                                  <a:schemeClr val="tx1"/>
                                </a:solidFill>
                                <a:latin typeface="Cambria Math" panose="02040503050406030204" pitchFamily="18" charset="0"/>
                                <a:ea typeface="Cambria Math" panose="02040503050406030204" pitchFamily="18" charset="0"/>
                              </a:rPr>
                            </m:ctrlPr>
                          </m:limLowPr>
                          <m:e>
                            <m:r>
                              <m:rPr>
                                <m:sty m:val="p"/>
                              </m:rPr>
                              <a:rPr lang="en-US" sz="2800" b="0" i="0" dirty="0" smtClean="0">
                                <a:solidFill>
                                  <a:schemeClr val="tx1"/>
                                </a:solidFill>
                                <a:latin typeface="Cambria Math" panose="02040503050406030204" pitchFamily="18" charset="0"/>
                                <a:ea typeface="Cambria Math" panose="02040503050406030204" pitchFamily="18" charset="0"/>
                              </a:rPr>
                              <m:t>arg</m:t>
                            </m:r>
                            <m:r>
                              <m:rPr>
                                <m:sty m:val="p"/>
                              </m:rPr>
                              <a:rPr lang="en-US" sz="2800" i="0" dirty="0" smtClean="0">
                                <a:solidFill>
                                  <a:schemeClr val="tx1"/>
                                </a:solidFill>
                                <a:latin typeface="Cambria Math" panose="02040503050406030204" pitchFamily="18" charset="0"/>
                                <a:ea typeface="Cambria Math" panose="02040503050406030204" pitchFamily="18" charset="0"/>
                              </a:rPr>
                              <m:t>min</m:t>
                            </m:r>
                          </m:e>
                          <m:lim>
                            <m:eqArr>
                              <m:eqArrPr>
                                <m:ctrlPr>
                                  <a:rPr lang="el-GR" sz="2800" b="1" i="1" dirty="0" smtClean="0">
                                    <a:solidFill>
                                      <a:schemeClr val="tx1"/>
                                    </a:solidFill>
                                    <a:latin typeface="Cambria Math" panose="02040503050406030204" pitchFamily="18" charset="0"/>
                                    <a:ea typeface="Cambria Math" panose="02040503050406030204" pitchFamily="18" charset="0"/>
                                  </a:rPr>
                                </m:ctrlPr>
                              </m:eqArrPr>
                              <m:e>
                                <m:r>
                                  <a:rPr lang="el-GR" sz="2800" b="1" dirty="0" smtClean="0">
                                    <a:solidFill>
                                      <a:schemeClr val="tx1"/>
                                    </a:solidFill>
                                    <a:latin typeface="Cambria Math" panose="02040503050406030204" pitchFamily="18" charset="0"/>
                                    <a:ea typeface="Cambria Math" panose="02040503050406030204" pitchFamily="18" charset="0"/>
                                  </a:rPr>
                                  <m:t>𝚯</m:t>
                                </m:r>
                                <m:r>
                                  <a:rPr lang="el-GR" sz="2800" b="1" i="1" dirty="0" smtClean="0">
                                    <a:solidFill>
                                      <a:schemeClr val="tx1"/>
                                    </a:solidFill>
                                    <a:latin typeface="Cambria Math" panose="02040503050406030204" pitchFamily="18" charset="0"/>
                                    <a:ea typeface="Cambria Math" panose="02040503050406030204" pitchFamily="18" charset="0"/>
                                  </a:rPr>
                                  <m:t>∈</m:t>
                                </m:r>
                                <m:r>
                                  <a:rPr lang="el-GR" sz="2800" b="1" i="1" dirty="0" smtClean="0">
                                    <a:solidFill>
                                      <a:schemeClr val="tx1"/>
                                    </a:solidFill>
                                    <a:latin typeface="Cambria Math" panose="02040503050406030204" pitchFamily="18" charset="0"/>
                                    <a:ea typeface="Cambria Math" panose="02040503050406030204" pitchFamily="18" charset="0"/>
                                  </a:rPr>
                                  <m:t>ℝ</m:t>
                                </m:r>
                              </m:e>
                              <m:e>
                                <m:r>
                                  <a:rPr lang="en-US" sz="2800" b="0" i="1" dirty="0" smtClean="0">
                                    <a:solidFill>
                                      <a:srgbClr val="FF0000"/>
                                    </a:solidFill>
                                    <a:latin typeface="Cambria Math" panose="02040503050406030204" pitchFamily="18" charset="0"/>
                                    <a:ea typeface="Cambria Math" panose="02040503050406030204" pitchFamily="18" charset="0"/>
                                  </a:rPr>
                                  <m:t>𝑖</m:t>
                                </m:r>
                                <m:r>
                                  <a:rPr lang="en-US" sz="2800" b="0" i="1" dirty="0" smtClean="0">
                                    <a:solidFill>
                                      <a:srgbClr val="FF0000"/>
                                    </a:solidFill>
                                    <a:latin typeface="Cambria Math" panose="02040503050406030204" pitchFamily="18" charset="0"/>
                                    <a:ea typeface="Cambria Math" panose="02040503050406030204" pitchFamily="18" charset="0"/>
                                  </a:rPr>
                                  <m:t>=1,2,…,</m:t>
                                </m:r>
                                <m:r>
                                  <a:rPr lang="en-US" sz="2800" b="0" i="1" dirty="0" smtClean="0">
                                    <a:solidFill>
                                      <a:srgbClr val="FF0000"/>
                                    </a:solidFill>
                                    <a:latin typeface="Cambria Math" panose="02040503050406030204" pitchFamily="18" charset="0"/>
                                    <a:ea typeface="Cambria Math" panose="02040503050406030204" pitchFamily="18" charset="0"/>
                                  </a:rPr>
                                  <m:t>𝑛</m:t>
                                </m:r>
                              </m:e>
                            </m:eqArr>
                          </m:lim>
                        </m:limLow>
                      </m:fName>
                      <m:e>
                        <m:r>
                          <a:rPr lang="el-GR" sz="2800" b="1" dirty="0">
                            <a:solidFill>
                              <a:schemeClr val="tx1"/>
                            </a:solidFill>
                            <a:latin typeface="Cambria Math" panose="02040503050406030204" pitchFamily="18" charset="0"/>
                            <a:ea typeface="Cambria Math" panose="02040503050406030204" pitchFamily="18" charset="0"/>
                          </a:rPr>
                          <m:t>𝛆</m:t>
                        </m:r>
                      </m:e>
                    </m:func>
                  </m:oMath>
                </a14:m>
                <a:r>
                  <a:rPr lang="en-US" sz="2800" dirty="0">
                    <a:solidFill>
                      <a:schemeClr val="tx1"/>
                    </a:solidFill>
                    <a:ea typeface="Cambria Math" panose="02040503050406030204" pitchFamily="18" charset="0"/>
                  </a:rPr>
                  <a:t>: </a:t>
                </a:r>
                <a14:m>
                  <m:oMath xmlns:m="http://schemas.openxmlformats.org/officeDocument/2006/math">
                    <m:acc>
                      <m:accPr>
                        <m:chr m:val="̂"/>
                        <m:ctrlPr>
                          <a:rPr lang="el-GR" sz="2800" b="1" i="1" dirty="0" smtClean="0">
                            <a:solidFill>
                              <a:schemeClr val="accent5">
                                <a:lumMod val="75000"/>
                              </a:schemeClr>
                            </a:solidFill>
                            <a:latin typeface="Cambria Math" panose="02040503050406030204" pitchFamily="18" charset="0"/>
                            <a:ea typeface="Cambria Math" panose="02040503050406030204" pitchFamily="18" charset="0"/>
                          </a:rPr>
                        </m:ctrlPr>
                      </m:accPr>
                      <m:e>
                        <m:r>
                          <a:rPr lang="el-GR" sz="2800" b="1" dirty="0">
                            <a:solidFill>
                              <a:schemeClr val="accent5">
                                <a:lumMod val="75000"/>
                              </a:schemeClr>
                            </a:solidFill>
                            <a:latin typeface="Cambria Math" panose="02040503050406030204" pitchFamily="18" charset="0"/>
                            <a:ea typeface="Cambria Math" panose="02040503050406030204" pitchFamily="18" charset="0"/>
                          </a:rPr>
                          <m:t>𝚯</m:t>
                        </m:r>
                      </m:e>
                    </m:acc>
                    <m:r>
                      <a:rPr lang="en-US" sz="2800" b="1" i="1" dirty="0" smtClean="0">
                        <a:solidFill>
                          <a:schemeClr val="accent5">
                            <a:lumMod val="75000"/>
                          </a:schemeClr>
                        </a:solidFill>
                        <a:latin typeface="Cambria Math" panose="02040503050406030204" pitchFamily="18" charset="0"/>
                        <a:ea typeface="Cambria Math" panose="02040503050406030204" pitchFamily="18" charset="0"/>
                      </a:rPr>
                      <m:t>=</m:t>
                    </m:r>
                    <m:sSup>
                      <m:sSupPr>
                        <m:ctrlPr>
                          <a:rPr lang="en-US" sz="2800" b="1" i="1" dirty="0" smtClean="0">
                            <a:solidFill>
                              <a:schemeClr val="accent5">
                                <a:lumMod val="75000"/>
                              </a:schemeClr>
                            </a:solidFill>
                            <a:latin typeface="Cambria Math" panose="02040503050406030204" pitchFamily="18" charset="0"/>
                            <a:ea typeface="Cambria Math" panose="02040503050406030204" pitchFamily="18" charset="0"/>
                          </a:rPr>
                        </m:ctrlPr>
                      </m:sSupPr>
                      <m:e>
                        <m:d>
                          <m:dPr>
                            <m:ctrlPr>
                              <a:rPr lang="en-US" sz="2800" b="1" i="1" dirty="0">
                                <a:solidFill>
                                  <a:schemeClr val="accent5">
                                    <a:lumMod val="75000"/>
                                  </a:schemeClr>
                                </a:solidFill>
                                <a:latin typeface="Cambria Math" panose="02040503050406030204" pitchFamily="18" charset="0"/>
                                <a:ea typeface="Cambria Math" panose="02040503050406030204" pitchFamily="18" charset="0"/>
                              </a:rPr>
                            </m:ctrlPr>
                          </m:dPr>
                          <m:e>
                            <m:r>
                              <a:rPr lang="en-US" sz="2800" b="1" dirty="0">
                                <a:solidFill>
                                  <a:schemeClr val="accent5">
                                    <a:lumMod val="75000"/>
                                  </a:schemeClr>
                                </a:solidFill>
                                <a:latin typeface="Cambria Math" panose="02040503050406030204" pitchFamily="18" charset="0"/>
                                <a:ea typeface="Cambria Math" panose="02040503050406030204" pitchFamily="18" charset="0"/>
                              </a:rPr>
                              <m:t>𝐗</m:t>
                            </m:r>
                            <m:r>
                              <a:rPr lang="en-US" sz="2800" b="1" dirty="0">
                                <a:solidFill>
                                  <a:schemeClr val="accent5">
                                    <a:lumMod val="75000"/>
                                  </a:schemeClr>
                                </a:solidFill>
                                <a:latin typeface="Cambria Math" panose="02040503050406030204" pitchFamily="18" charset="0"/>
                                <a:ea typeface="Cambria Math" panose="02040503050406030204" pitchFamily="18" charset="0"/>
                              </a:rPr>
                              <m:t>′</m:t>
                            </m:r>
                            <m:r>
                              <a:rPr lang="en-US" sz="2800" b="1" dirty="0">
                                <a:solidFill>
                                  <a:schemeClr val="accent5">
                                    <a:lumMod val="75000"/>
                                  </a:schemeClr>
                                </a:solidFill>
                                <a:latin typeface="Cambria Math" panose="02040503050406030204" pitchFamily="18" charset="0"/>
                                <a:ea typeface="Cambria Math" panose="02040503050406030204" pitchFamily="18" charset="0"/>
                              </a:rPr>
                              <m:t>𝐗</m:t>
                            </m:r>
                          </m:e>
                        </m:d>
                      </m:e>
                      <m:sup>
                        <m:r>
                          <a:rPr lang="en-US" sz="28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2800" b="1" i="1" dirty="0" smtClean="0">
                            <a:solidFill>
                              <a:schemeClr val="accent5">
                                <a:lumMod val="75000"/>
                              </a:schemeClr>
                            </a:solidFill>
                            <a:latin typeface="Cambria Math" panose="02040503050406030204" pitchFamily="18" charset="0"/>
                            <a:ea typeface="Cambria Math" panose="02040503050406030204" pitchFamily="18" charset="0"/>
                          </a:rPr>
                          <m:t>𝟏</m:t>
                        </m:r>
                      </m:sup>
                    </m:sSup>
                  </m:oMath>
                </a14:m>
                <a:r>
                  <a:rPr lang="en-US" sz="2800" b="1" dirty="0">
                    <a:solidFill>
                      <a:schemeClr val="accent5">
                        <a:lumMod val="75000"/>
                      </a:schemeClr>
                    </a:solidFill>
                    <a:ea typeface="Cambria Math" panose="02040503050406030204" pitchFamily="18" charset="0"/>
                  </a:rPr>
                  <a:t> </a:t>
                </a:r>
                <a14:m>
                  <m:oMath xmlns:m="http://schemas.openxmlformats.org/officeDocument/2006/math">
                    <m:r>
                      <a:rPr lang="en-US" sz="2800" b="1" dirty="0">
                        <a:solidFill>
                          <a:schemeClr val="accent5">
                            <a:lumMod val="75000"/>
                          </a:schemeClr>
                        </a:solidFill>
                        <a:latin typeface="Cambria Math" panose="02040503050406030204" pitchFamily="18" charset="0"/>
                        <a:ea typeface="Cambria Math" panose="02040503050406030204" pitchFamily="18" charset="0"/>
                      </a:rPr>
                      <m:t>𝐗</m:t>
                    </m:r>
                    <m:r>
                      <a:rPr lang="en-US" sz="2800" b="1" dirty="0">
                        <a:solidFill>
                          <a:schemeClr val="accent5">
                            <a:lumMod val="75000"/>
                          </a:schemeClr>
                        </a:solidFill>
                        <a:latin typeface="Cambria Math" panose="02040503050406030204" pitchFamily="18" charset="0"/>
                        <a:ea typeface="Cambria Math" panose="02040503050406030204" pitchFamily="18" charset="0"/>
                      </a:rPr>
                      <m:t>′</m:t>
                    </m:r>
                  </m:oMath>
                </a14:m>
                <a:r>
                  <a:rPr lang="en-US" sz="2800" b="1" dirty="0">
                    <a:solidFill>
                      <a:schemeClr val="accent5">
                        <a:lumMod val="75000"/>
                      </a:schemeClr>
                    </a:solidFill>
                    <a:ea typeface="Cambria Math" panose="02040503050406030204" pitchFamily="18" charset="0"/>
                  </a:rPr>
                  <a:t>y</a:t>
                </a:r>
              </a:p>
              <a:p>
                <a:endParaRPr lang="es-ES" sz="2800" b="1" dirty="0">
                  <a:solidFill>
                    <a:schemeClr val="tx1"/>
                  </a:solidFill>
                </a:endParaRPr>
              </a:p>
            </p:txBody>
          </p:sp>
        </mc:Choice>
        <mc:Fallback xmlns="">
          <p:sp>
            <p:nvSpPr>
              <p:cNvPr id="5" name="TextBox 4">
                <a:extLst>
                  <a:ext uri="{FF2B5EF4-FFF2-40B4-BE49-F238E27FC236}">
                    <a16:creationId xmlns:a16="http://schemas.microsoft.com/office/drawing/2014/main" id="{6562FECF-6FBE-FA75-8578-9B58FAE75AA7}"/>
                  </a:ext>
                </a:extLst>
              </p:cNvPr>
              <p:cNvSpPr txBox="1">
                <a:spLocks noRot="1" noChangeAspect="1" noMove="1" noResize="1" noEditPoints="1" noAdjustHandles="1" noChangeArrowheads="1" noChangeShapeType="1" noTextEdit="1"/>
              </p:cNvSpPr>
              <p:nvPr/>
            </p:nvSpPr>
            <p:spPr>
              <a:xfrm>
                <a:off x="596766" y="1576847"/>
                <a:ext cx="11146055" cy="4958024"/>
              </a:xfrm>
              <a:prstGeom prst="rect">
                <a:avLst/>
              </a:prstGeom>
              <a:blipFill>
                <a:blip r:embed="rId2"/>
                <a:stretch>
                  <a:fillRect l="-1149"/>
                </a:stretch>
              </a:blipFill>
            </p:spPr>
            <p:txBody>
              <a:bodyPr/>
              <a:lstStyle/>
              <a:p>
                <a:r>
                  <a:rPr lang="es-BO">
                    <a:noFill/>
                  </a:rPr>
                  <a:t> </a:t>
                </a:r>
              </a:p>
            </p:txBody>
          </p:sp>
        </mc:Fallback>
      </mc:AlternateContent>
      <p:sp>
        <p:nvSpPr>
          <p:cNvPr id="3" name="Rectangle 2">
            <a:extLst>
              <a:ext uri="{FF2B5EF4-FFF2-40B4-BE49-F238E27FC236}">
                <a16:creationId xmlns:a16="http://schemas.microsoft.com/office/drawing/2014/main" id="{F4E33255-0E63-91E1-1B95-D16005A1B22D}"/>
              </a:ext>
            </a:extLst>
          </p:cNvPr>
          <p:cNvSpPr/>
          <p:nvPr/>
        </p:nvSpPr>
        <p:spPr>
          <a:xfrm>
            <a:off x="3638350" y="5003067"/>
            <a:ext cx="5023869" cy="120032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3753939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t>Econometría y </a:t>
            </a:r>
            <a:r>
              <a:rPr lang="es-BO" dirty="0">
                <a:solidFill>
                  <a:srgbClr val="7030A0"/>
                </a:solidFill>
              </a:rPr>
              <a:t>machine </a:t>
            </a:r>
            <a:r>
              <a:rPr lang="es-BO" dirty="0" err="1">
                <a:solidFill>
                  <a:srgbClr val="7030A0"/>
                </a:solidFill>
              </a:rPr>
              <a:t>learning</a:t>
            </a:r>
            <a:endParaRPr lang="es-BO" dirty="0">
              <a:solidFill>
                <a:srgbClr val="7030A0"/>
              </a:solidFill>
            </a:endParaRPr>
          </a:p>
        </p:txBody>
      </p:sp>
      <p:sp>
        <p:nvSpPr>
          <p:cNvPr id="5" name="TextBox 4">
            <a:extLst>
              <a:ext uri="{FF2B5EF4-FFF2-40B4-BE49-F238E27FC236}">
                <a16:creationId xmlns:a16="http://schemas.microsoft.com/office/drawing/2014/main" id="{6562FECF-6FBE-FA75-8578-9B58FAE75AA7}"/>
              </a:ext>
            </a:extLst>
          </p:cNvPr>
          <p:cNvSpPr txBox="1"/>
          <p:nvPr/>
        </p:nvSpPr>
        <p:spPr>
          <a:xfrm>
            <a:off x="404261" y="1105210"/>
            <a:ext cx="11146055" cy="3539430"/>
          </a:xfrm>
          <a:prstGeom prst="rect">
            <a:avLst/>
          </a:prstGeom>
          <a:noFill/>
        </p:spPr>
        <p:txBody>
          <a:bodyPr wrap="square">
            <a:spAutoFit/>
          </a:bodyPr>
          <a:lstStyle/>
          <a:p>
            <a:r>
              <a:rPr lang="es-419" sz="2800" b="1" dirty="0">
                <a:latin typeface="Cambria Math" panose="02040503050406030204" pitchFamily="18" charset="0"/>
                <a:ea typeface="Cambria Math" panose="02040503050406030204" pitchFamily="18" charset="0"/>
              </a:rPr>
              <a:t>Partición de datos:</a:t>
            </a:r>
          </a:p>
          <a:p>
            <a:pPr lvl="1"/>
            <a:r>
              <a:rPr lang="es-419" sz="2800" b="0" dirty="0">
                <a:solidFill>
                  <a:schemeClr val="tx1"/>
                </a:solidFill>
                <a:latin typeface="Cambria Math" panose="02040503050406030204" pitchFamily="18" charset="0"/>
                <a:ea typeface="Cambria Math" panose="02040503050406030204" pitchFamily="18" charset="0"/>
              </a:rPr>
              <a:t>Entrenamiento (</a:t>
            </a:r>
            <a:r>
              <a:rPr lang="es-419" sz="2800" b="0" dirty="0" err="1">
                <a:solidFill>
                  <a:schemeClr val="tx1"/>
                </a:solidFill>
                <a:latin typeface="Cambria Math" panose="02040503050406030204" pitchFamily="18" charset="0"/>
                <a:ea typeface="Cambria Math" panose="02040503050406030204" pitchFamily="18" charset="0"/>
              </a:rPr>
              <a:t>train</a:t>
            </a:r>
            <a:r>
              <a:rPr lang="es-419" sz="2800" b="0" dirty="0">
                <a:solidFill>
                  <a:schemeClr val="tx1"/>
                </a:solidFill>
                <a:latin typeface="Cambria Math" panose="02040503050406030204" pitchFamily="18" charset="0"/>
                <a:ea typeface="Cambria Math" panose="02040503050406030204" pitchFamily="18" charset="0"/>
              </a:rPr>
              <a:t>): </a:t>
            </a:r>
            <a:r>
              <a:rPr lang="es-419" sz="2800" b="0" dirty="0">
                <a:solidFill>
                  <a:srgbClr val="FF0000"/>
                </a:solidFill>
                <a:latin typeface="Cambria Math" panose="02040503050406030204" pitchFamily="18" charset="0"/>
                <a:ea typeface="Cambria Math" panose="02040503050406030204" pitchFamily="18" charset="0"/>
              </a:rPr>
              <a:t>i = 1,…,m</a:t>
            </a: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r>
              <a:rPr lang="es-419" sz="2800" b="0" dirty="0">
                <a:solidFill>
                  <a:schemeClr val="tx1"/>
                </a:solidFill>
                <a:latin typeface="Cambria Math" panose="02040503050406030204" pitchFamily="18" charset="0"/>
                <a:ea typeface="Cambria Math" panose="02040503050406030204" pitchFamily="18" charset="0"/>
              </a:rPr>
              <a:t>Evaluación (test): </a:t>
            </a:r>
            <a:r>
              <a:rPr lang="es-419" sz="2800" b="0" dirty="0">
                <a:solidFill>
                  <a:srgbClr val="FF0000"/>
                </a:solidFill>
                <a:latin typeface="Cambria Math" panose="02040503050406030204" pitchFamily="18" charset="0"/>
                <a:ea typeface="Cambria Math" panose="02040503050406030204" pitchFamily="18" charset="0"/>
              </a:rPr>
              <a:t>i = m, m+1,…, n</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CFA4A7FB-5C58-43A3-A658-459969C17AA2}"/>
                  </a:ext>
                </a:extLst>
              </p:cNvPr>
              <p:cNvGraphicFramePr>
                <a:graphicFrameLocks noGrp="1"/>
              </p:cNvGraphicFramePr>
              <p:nvPr>
                <p:extLst>
                  <p:ext uri="{D42A27DB-BD31-4B8C-83A1-F6EECF244321}">
                    <p14:modId xmlns:p14="http://schemas.microsoft.com/office/powerpoint/2010/main" val="3964869666"/>
                  </p:ext>
                </p:extLst>
              </p:nvPr>
            </p:nvGraphicFramePr>
            <p:xfrm>
              <a:off x="2147504" y="2076827"/>
              <a:ext cx="8873425" cy="2011680"/>
            </p:xfrm>
            <a:graphic>
              <a:graphicData uri="http://schemas.openxmlformats.org/drawingml/2006/table">
                <a:tbl>
                  <a:tblPr firstRow="1" bandRow="1">
                    <a:tableStyleId>{21E4AEA4-8DFA-4A89-87EB-49C32662AFE0}</a:tableStyleId>
                  </a:tblPr>
                  <a:tblGrid>
                    <a:gridCol w="1774685">
                      <a:extLst>
                        <a:ext uri="{9D8B030D-6E8A-4147-A177-3AD203B41FA5}">
                          <a16:colId xmlns:a16="http://schemas.microsoft.com/office/drawing/2014/main" val="3224223277"/>
                        </a:ext>
                      </a:extLst>
                    </a:gridCol>
                    <a:gridCol w="1774685">
                      <a:extLst>
                        <a:ext uri="{9D8B030D-6E8A-4147-A177-3AD203B41FA5}">
                          <a16:colId xmlns:a16="http://schemas.microsoft.com/office/drawing/2014/main" val="1168369410"/>
                        </a:ext>
                      </a:extLst>
                    </a:gridCol>
                    <a:gridCol w="1774685">
                      <a:extLst>
                        <a:ext uri="{9D8B030D-6E8A-4147-A177-3AD203B41FA5}">
                          <a16:colId xmlns:a16="http://schemas.microsoft.com/office/drawing/2014/main" val="4237726424"/>
                        </a:ext>
                      </a:extLst>
                    </a:gridCol>
                    <a:gridCol w="1774685">
                      <a:extLst>
                        <a:ext uri="{9D8B030D-6E8A-4147-A177-3AD203B41FA5}">
                          <a16:colId xmlns:a16="http://schemas.microsoft.com/office/drawing/2014/main" val="428843040"/>
                        </a:ext>
                      </a:extLst>
                    </a:gridCol>
                    <a:gridCol w="1774685">
                      <a:extLst>
                        <a:ext uri="{9D8B030D-6E8A-4147-A177-3AD203B41FA5}">
                          <a16:colId xmlns:a16="http://schemas.microsoft.com/office/drawing/2014/main" val="3919270291"/>
                        </a:ext>
                      </a:extLst>
                    </a:gridCol>
                  </a:tblGrid>
                  <a:tr h="230833">
                    <a:tc>
                      <a:txBody>
                        <a:bodyPr/>
                        <a:lstStyle/>
                        <a:p>
                          <a:pPr algn="ctr"/>
                          <a:r>
                            <a:rPr lang="es-BO" sz="1600" dirty="0">
                              <a:solidFill>
                                <a:schemeClr val="tx1"/>
                              </a:solidFill>
                            </a:rPr>
                            <a:t>persona</a:t>
                          </a:r>
                        </a:p>
                      </a:txBody>
                      <a:tcPr/>
                    </a:tc>
                    <a:tc>
                      <a:txBody>
                        <a:bodyPr/>
                        <a:lstStyle/>
                        <a:p>
                          <a:pPr algn="ctr"/>
                          <a:r>
                            <a:rPr lang="es-BO" sz="1600" dirty="0">
                              <a:solidFill>
                                <a:schemeClr val="tx1"/>
                              </a:solidFill>
                            </a:rPr>
                            <a:t>salario</a:t>
                          </a:r>
                        </a:p>
                      </a:txBody>
                      <a:tcPr/>
                    </a:tc>
                    <a:tc>
                      <a:txBody>
                        <a:bodyPr/>
                        <a:lstStyle/>
                        <a:p>
                          <a:pPr algn="ctr"/>
                          <a:r>
                            <a:rPr lang="es-BO" sz="1600" dirty="0">
                              <a:solidFill>
                                <a:schemeClr val="tx1"/>
                              </a:solidFill>
                            </a:rPr>
                            <a:t>educación </a:t>
                          </a:r>
                        </a:p>
                      </a:txBody>
                      <a:tcPr/>
                    </a:tc>
                    <a:tc>
                      <a:txBody>
                        <a:bodyPr/>
                        <a:lstStyle/>
                        <a:p>
                          <a:pPr algn="ctr"/>
                          <a:r>
                            <a:rPr lang="es-BO" sz="1600" dirty="0">
                              <a:solidFill>
                                <a:schemeClr val="tx1"/>
                              </a:solidFill>
                            </a:rPr>
                            <a:t>edad </a:t>
                          </a:r>
                        </a:p>
                      </a:txBody>
                      <a:tcPr/>
                    </a:tc>
                    <a:tc>
                      <a:txBody>
                        <a:bodyPr/>
                        <a:lstStyle/>
                        <a:p>
                          <a:pPr algn="ctr"/>
                          <a:r>
                            <a:rPr lang="es-BO" sz="1600" dirty="0">
                              <a:solidFill>
                                <a:schemeClr val="tx1"/>
                              </a:solidFill>
                            </a:rPr>
                            <a:t>experiencia</a:t>
                          </a:r>
                        </a:p>
                      </a:txBody>
                      <a:tcPr/>
                    </a:tc>
                    <a:extLst>
                      <a:ext uri="{0D108BD9-81ED-4DB2-BD59-A6C34878D82A}">
                        <a16:rowId xmlns:a16="http://schemas.microsoft.com/office/drawing/2014/main" val="1048531815"/>
                      </a:ext>
                    </a:extLst>
                  </a:tr>
                  <a:tr h="230833">
                    <a:tc>
                      <a:txBody>
                        <a:bodyPr/>
                        <a:lstStyle/>
                        <a:p>
                          <a:pPr algn="ctr"/>
                          <a14:m>
                            <m:oMath xmlns:m="http://schemas.openxmlformats.org/officeDocument/2006/math">
                              <m:r>
                                <a:rPr lang="en-US" sz="1600" b="0" dirty="0" smtClean="0">
                                  <a:solidFill>
                                    <a:srgbClr val="FF0000"/>
                                  </a:solidFill>
                                  <a:latin typeface="Cambria Math" panose="02040503050406030204" pitchFamily="18" charset="0"/>
                                </a:rPr>
                                <m:t>𝑖</m:t>
                              </m:r>
                            </m:oMath>
                          </a14:m>
                          <a:r>
                            <a:rPr lang="es-BO" sz="1600" dirty="0"/>
                            <a:t> = 1</a:t>
                          </a:r>
                        </a:p>
                      </a:txBody>
                      <a:tcPr/>
                    </a:tc>
                    <a:tc>
                      <a:txBody>
                        <a:bodyPr/>
                        <a:lstStyle/>
                        <a:p>
                          <a:pPr algn="ctr"/>
                          <a:r>
                            <a:rPr lang="es-BO" sz="1600" dirty="0"/>
                            <a:t>2640</a:t>
                          </a:r>
                        </a:p>
                      </a:txBody>
                      <a:tcPr/>
                    </a:tc>
                    <a:tc>
                      <a:txBody>
                        <a:bodyPr/>
                        <a:lstStyle/>
                        <a:p>
                          <a:pPr algn="ctr"/>
                          <a:r>
                            <a:rPr lang="es-BO" sz="1600" dirty="0"/>
                            <a:t>24</a:t>
                          </a:r>
                        </a:p>
                      </a:txBody>
                      <a:tcPr/>
                    </a:tc>
                    <a:tc>
                      <a:txBody>
                        <a:bodyPr/>
                        <a:lstStyle/>
                        <a:p>
                          <a:pPr algn="ctr"/>
                          <a:r>
                            <a:rPr lang="es-BO" sz="1600" dirty="0"/>
                            <a:t>40</a:t>
                          </a:r>
                        </a:p>
                      </a:txBody>
                      <a:tcPr/>
                    </a:tc>
                    <a:tc>
                      <a:txBody>
                        <a:bodyPr/>
                        <a:lstStyle/>
                        <a:p>
                          <a:pPr algn="ctr"/>
                          <a:r>
                            <a:rPr lang="es-BO" sz="1600" dirty="0"/>
                            <a:t>10</a:t>
                          </a:r>
                        </a:p>
                      </a:txBody>
                      <a:tcPr/>
                    </a:tc>
                    <a:extLst>
                      <a:ext uri="{0D108BD9-81ED-4DB2-BD59-A6C34878D82A}">
                        <a16:rowId xmlns:a16="http://schemas.microsoft.com/office/drawing/2014/main" val="2938154520"/>
                      </a:ext>
                    </a:extLst>
                  </a:tr>
                  <a:tr h="230833">
                    <a:tc>
                      <a:txBody>
                        <a:bodyPr/>
                        <a:lstStyle/>
                        <a:p>
                          <a:pPr algn="ctr"/>
                          <a14:m>
                            <m:oMathPara xmlns:m="http://schemas.openxmlformats.org/officeDocument/2006/math">
                              <m:oMathParaPr>
                                <m:jc m:val="centerGroup"/>
                              </m:oMathParaPr>
                              <m:oMath xmlns:m="http://schemas.openxmlformats.org/officeDocument/2006/math">
                                <m:r>
                                  <a:rPr lang="es-BO" sz="1600" smtClean="0">
                                    <a:latin typeface="Cambria Math" panose="02040503050406030204" pitchFamily="18" charset="0"/>
                                  </a:rPr>
                                  <m:t>⋮</m:t>
                                </m:r>
                              </m:oMath>
                            </m:oMathPara>
                          </a14:m>
                          <a:endParaRPr lang="es-BO" sz="1600" dirty="0"/>
                        </a:p>
                      </a:txBody>
                      <a:tcPr/>
                    </a:tc>
                    <a:tc>
                      <a:txBody>
                        <a:bodyPr/>
                        <a:lstStyle/>
                        <a:p>
                          <a:pPr algn="ctr"/>
                          <a14:m>
                            <m:oMathPara xmlns:m="http://schemas.openxmlformats.org/officeDocument/2006/math">
                              <m:oMathParaPr>
                                <m:jc m:val="centerGroup"/>
                              </m:oMathParaPr>
                              <m:oMath xmlns:m="http://schemas.openxmlformats.org/officeDocument/2006/math">
                                <m:r>
                                  <a:rPr lang="es-BO" sz="1600" smtClean="0">
                                    <a:latin typeface="Cambria Math" panose="02040503050406030204" pitchFamily="18" charset="0"/>
                                  </a:rPr>
                                  <m:t>⋮</m:t>
                                </m:r>
                              </m:oMath>
                            </m:oMathPara>
                          </a14:m>
                          <a:endParaRPr lang="es-BO"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6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6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6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84234"/>
                      </a:ext>
                    </a:extLst>
                  </a:tr>
                  <a:tr h="2308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600" b="0" dirty="0" smtClean="0">
                                  <a:solidFill>
                                    <a:srgbClr val="FF0000"/>
                                  </a:solidFill>
                                  <a:latin typeface="Cambria Math" panose="02040503050406030204" pitchFamily="18" charset="0"/>
                                </a:rPr>
                                <m:t>𝑖</m:t>
                              </m:r>
                            </m:oMath>
                          </a14:m>
                          <a:r>
                            <a:rPr lang="es-BO" sz="1600" dirty="0"/>
                            <a:t> = 8</a:t>
                          </a:r>
                        </a:p>
                      </a:txBody>
                      <a:tcPr/>
                    </a:tc>
                    <a:tc>
                      <a:txBody>
                        <a:bodyPr/>
                        <a:lstStyle/>
                        <a:p>
                          <a:pPr algn="ctr"/>
                          <a:r>
                            <a:rPr lang="es-BO" sz="1600" dirty="0"/>
                            <a:t>6400</a:t>
                          </a:r>
                        </a:p>
                      </a:txBody>
                      <a:tcPr/>
                    </a:tc>
                    <a:tc>
                      <a:txBody>
                        <a:bodyPr/>
                        <a:lstStyle/>
                        <a:p>
                          <a:pPr algn="ctr"/>
                          <a:r>
                            <a:rPr lang="es-BO" sz="1600" dirty="0"/>
                            <a:t>30</a:t>
                          </a:r>
                        </a:p>
                      </a:txBody>
                      <a:tcPr/>
                    </a:tc>
                    <a:tc>
                      <a:txBody>
                        <a:bodyPr/>
                        <a:lstStyle/>
                        <a:p>
                          <a:pPr algn="ctr"/>
                          <a:r>
                            <a:rPr lang="es-BO" sz="1600" dirty="0"/>
                            <a:t>57</a:t>
                          </a:r>
                        </a:p>
                      </a:txBody>
                      <a:tcPr/>
                    </a:tc>
                    <a:tc>
                      <a:txBody>
                        <a:bodyPr/>
                        <a:lstStyle/>
                        <a:p>
                          <a:pPr algn="ctr"/>
                          <a:r>
                            <a:rPr lang="es-BO" sz="1600" dirty="0"/>
                            <a:t>12</a:t>
                          </a:r>
                        </a:p>
                      </a:txBody>
                      <a:tcPr/>
                    </a:tc>
                    <a:extLst>
                      <a:ext uri="{0D108BD9-81ED-4DB2-BD59-A6C34878D82A}">
                        <a16:rowId xmlns:a16="http://schemas.microsoft.com/office/drawing/2014/main" val="2728154459"/>
                      </a:ext>
                    </a:extLst>
                  </a:tr>
                  <a:tr h="230833">
                    <a:tc>
                      <a:txBody>
                        <a:bodyPr/>
                        <a:lstStyle/>
                        <a:p>
                          <a:pPr algn="ctr"/>
                          <a14:m>
                            <m:oMathPara xmlns:m="http://schemas.openxmlformats.org/officeDocument/2006/math">
                              <m:oMathParaPr>
                                <m:jc m:val="centerGroup"/>
                              </m:oMathParaPr>
                              <m:oMath xmlns:m="http://schemas.openxmlformats.org/officeDocument/2006/math">
                                <m:r>
                                  <a:rPr lang="es-BO" sz="1600" smtClean="0">
                                    <a:latin typeface="Cambria Math" panose="02040503050406030204" pitchFamily="18" charset="0"/>
                                  </a:rPr>
                                  <m:t>⋮</m:t>
                                </m:r>
                              </m:oMath>
                            </m:oMathPara>
                          </a14:m>
                          <a:endParaRPr lang="es-BO" sz="1600" dirty="0"/>
                        </a:p>
                      </a:txBody>
                      <a:tcPr/>
                    </a:tc>
                    <a:tc>
                      <a:txBody>
                        <a:bodyPr/>
                        <a:lstStyle/>
                        <a:p>
                          <a:pPr algn="ctr"/>
                          <a14:m>
                            <m:oMathPara xmlns:m="http://schemas.openxmlformats.org/officeDocument/2006/math">
                              <m:oMathParaPr>
                                <m:jc m:val="centerGroup"/>
                              </m:oMathParaPr>
                              <m:oMath xmlns:m="http://schemas.openxmlformats.org/officeDocument/2006/math">
                                <m:r>
                                  <a:rPr lang="es-BO" sz="1600" smtClean="0">
                                    <a:latin typeface="Cambria Math" panose="02040503050406030204" pitchFamily="18" charset="0"/>
                                  </a:rPr>
                                  <m:t>⋮</m:t>
                                </m:r>
                              </m:oMath>
                            </m:oMathPara>
                          </a14:m>
                          <a:endParaRPr lang="es-BO"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6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6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6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011141060"/>
                      </a:ext>
                    </a:extLst>
                  </a:tr>
                  <a:tr h="2308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600" b="0" dirty="0" smtClean="0">
                                  <a:solidFill>
                                    <a:srgbClr val="FF0000"/>
                                  </a:solidFill>
                                  <a:latin typeface="Cambria Math" panose="02040503050406030204" pitchFamily="18" charset="0"/>
                                </a:rPr>
                                <m:t>𝑖</m:t>
                              </m:r>
                            </m:oMath>
                          </a14:m>
                          <a:r>
                            <a:rPr lang="es-BO" sz="1600" dirty="0"/>
                            <a:t> = m</a:t>
                          </a:r>
                        </a:p>
                      </a:txBody>
                      <a:tcPr/>
                    </a:tc>
                    <a:tc>
                      <a:txBody>
                        <a:bodyPr/>
                        <a:lstStyle/>
                        <a:p>
                          <a:pPr algn="ctr"/>
                          <a:r>
                            <a:rPr lang="es-BO" sz="1600" dirty="0"/>
                            <a:t>3555</a:t>
                          </a:r>
                        </a:p>
                      </a:txBody>
                      <a:tcPr/>
                    </a:tc>
                    <a:tc>
                      <a:txBody>
                        <a:bodyPr/>
                        <a:lstStyle/>
                        <a:p>
                          <a:pPr algn="ctr"/>
                          <a:r>
                            <a:rPr lang="es-BO" sz="1600" dirty="0"/>
                            <a:t>29</a:t>
                          </a:r>
                        </a:p>
                      </a:txBody>
                      <a:tcPr/>
                    </a:tc>
                    <a:tc>
                      <a:txBody>
                        <a:bodyPr/>
                        <a:lstStyle/>
                        <a:p>
                          <a:pPr algn="ctr"/>
                          <a:r>
                            <a:rPr lang="es-BO" sz="1600" dirty="0"/>
                            <a:t>32</a:t>
                          </a:r>
                        </a:p>
                      </a:txBody>
                      <a:tcPr/>
                    </a:tc>
                    <a:tc>
                      <a:txBody>
                        <a:bodyPr/>
                        <a:lstStyle/>
                        <a:p>
                          <a:pPr algn="ctr"/>
                          <a:r>
                            <a:rPr lang="es-BO" sz="1600" dirty="0"/>
                            <a:t>9</a:t>
                          </a:r>
                        </a:p>
                      </a:txBody>
                      <a:tcPr/>
                    </a:tc>
                    <a:extLst>
                      <a:ext uri="{0D108BD9-81ED-4DB2-BD59-A6C34878D82A}">
                        <a16:rowId xmlns:a16="http://schemas.microsoft.com/office/drawing/2014/main" val="3264653052"/>
                      </a:ext>
                    </a:extLst>
                  </a:tr>
                </a:tbl>
              </a:graphicData>
            </a:graphic>
          </p:graphicFrame>
        </mc:Choice>
        <mc:Fallback xmlns="">
          <p:graphicFrame>
            <p:nvGraphicFramePr>
              <p:cNvPr id="3" name="Table 3">
                <a:extLst>
                  <a:ext uri="{FF2B5EF4-FFF2-40B4-BE49-F238E27FC236}">
                    <a16:creationId xmlns:a16="http://schemas.microsoft.com/office/drawing/2014/main" id="{CFA4A7FB-5C58-43A3-A658-459969C17AA2}"/>
                  </a:ext>
                </a:extLst>
              </p:cNvPr>
              <p:cNvGraphicFramePr>
                <a:graphicFrameLocks noGrp="1"/>
              </p:cNvGraphicFramePr>
              <p:nvPr>
                <p:extLst>
                  <p:ext uri="{D42A27DB-BD31-4B8C-83A1-F6EECF244321}">
                    <p14:modId xmlns:p14="http://schemas.microsoft.com/office/powerpoint/2010/main" val="3964869666"/>
                  </p:ext>
                </p:extLst>
              </p:nvPr>
            </p:nvGraphicFramePr>
            <p:xfrm>
              <a:off x="2147504" y="2076827"/>
              <a:ext cx="8873425" cy="2011680"/>
            </p:xfrm>
            <a:graphic>
              <a:graphicData uri="http://schemas.openxmlformats.org/drawingml/2006/table">
                <a:tbl>
                  <a:tblPr firstRow="1" bandRow="1">
                    <a:tableStyleId>{21E4AEA4-8DFA-4A89-87EB-49C32662AFE0}</a:tableStyleId>
                  </a:tblPr>
                  <a:tblGrid>
                    <a:gridCol w="1774685">
                      <a:extLst>
                        <a:ext uri="{9D8B030D-6E8A-4147-A177-3AD203B41FA5}">
                          <a16:colId xmlns:a16="http://schemas.microsoft.com/office/drawing/2014/main" val="3224223277"/>
                        </a:ext>
                      </a:extLst>
                    </a:gridCol>
                    <a:gridCol w="1774685">
                      <a:extLst>
                        <a:ext uri="{9D8B030D-6E8A-4147-A177-3AD203B41FA5}">
                          <a16:colId xmlns:a16="http://schemas.microsoft.com/office/drawing/2014/main" val="1168369410"/>
                        </a:ext>
                      </a:extLst>
                    </a:gridCol>
                    <a:gridCol w="1774685">
                      <a:extLst>
                        <a:ext uri="{9D8B030D-6E8A-4147-A177-3AD203B41FA5}">
                          <a16:colId xmlns:a16="http://schemas.microsoft.com/office/drawing/2014/main" val="4237726424"/>
                        </a:ext>
                      </a:extLst>
                    </a:gridCol>
                    <a:gridCol w="1774685">
                      <a:extLst>
                        <a:ext uri="{9D8B030D-6E8A-4147-A177-3AD203B41FA5}">
                          <a16:colId xmlns:a16="http://schemas.microsoft.com/office/drawing/2014/main" val="428843040"/>
                        </a:ext>
                      </a:extLst>
                    </a:gridCol>
                    <a:gridCol w="1774685">
                      <a:extLst>
                        <a:ext uri="{9D8B030D-6E8A-4147-A177-3AD203B41FA5}">
                          <a16:colId xmlns:a16="http://schemas.microsoft.com/office/drawing/2014/main" val="3919270291"/>
                        </a:ext>
                      </a:extLst>
                    </a:gridCol>
                  </a:tblGrid>
                  <a:tr h="335280">
                    <a:tc>
                      <a:txBody>
                        <a:bodyPr/>
                        <a:lstStyle/>
                        <a:p>
                          <a:pPr algn="ctr"/>
                          <a:r>
                            <a:rPr lang="es-BO" sz="1600" dirty="0">
                              <a:solidFill>
                                <a:schemeClr val="tx1"/>
                              </a:solidFill>
                            </a:rPr>
                            <a:t>persona</a:t>
                          </a:r>
                        </a:p>
                      </a:txBody>
                      <a:tcPr/>
                    </a:tc>
                    <a:tc>
                      <a:txBody>
                        <a:bodyPr/>
                        <a:lstStyle/>
                        <a:p>
                          <a:pPr algn="ctr"/>
                          <a:r>
                            <a:rPr lang="es-BO" sz="1600" dirty="0">
                              <a:solidFill>
                                <a:schemeClr val="tx1"/>
                              </a:solidFill>
                            </a:rPr>
                            <a:t>salario</a:t>
                          </a:r>
                        </a:p>
                      </a:txBody>
                      <a:tcPr/>
                    </a:tc>
                    <a:tc>
                      <a:txBody>
                        <a:bodyPr/>
                        <a:lstStyle/>
                        <a:p>
                          <a:pPr algn="ctr"/>
                          <a:r>
                            <a:rPr lang="es-BO" sz="1600" dirty="0">
                              <a:solidFill>
                                <a:schemeClr val="tx1"/>
                              </a:solidFill>
                            </a:rPr>
                            <a:t>educación </a:t>
                          </a:r>
                        </a:p>
                      </a:txBody>
                      <a:tcPr/>
                    </a:tc>
                    <a:tc>
                      <a:txBody>
                        <a:bodyPr/>
                        <a:lstStyle/>
                        <a:p>
                          <a:pPr algn="ctr"/>
                          <a:r>
                            <a:rPr lang="es-BO" sz="1600" dirty="0">
                              <a:solidFill>
                                <a:schemeClr val="tx1"/>
                              </a:solidFill>
                            </a:rPr>
                            <a:t>edad </a:t>
                          </a:r>
                        </a:p>
                      </a:txBody>
                      <a:tcPr/>
                    </a:tc>
                    <a:tc>
                      <a:txBody>
                        <a:bodyPr/>
                        <a:lstStyle/>
                        <a:p>
                          <a:pPr algn="ctr"/>
                          <a:r>
                            <a:rPr lang="es-BO" sz="1600" dirty="0">
                              <a:solidFill>
                                <a:schemeClr val="tx1"/>
                              </a:solidFill>
                            </a:rPr>
                            <a:t>experiencia</a:t>
                          </a:r>
                        </a:p>
                      </a:txBody>
                      <a:tcPr/>
                    </a:tc>
                    <a:extLst>
                      <a:ext uri="{0D108BD9-81ED-4DB2-BD59-A6C34878D82A}">
                        <a16:rowId xmlns:a16="http://schemas.microsoft.com/office/drawing/2014/main" val="1048531815"/>
                      </a:ext>
                    </a:extLst>
                  </a:tr>
                  <a:tr h="335280">
                    <a:tc>
                      <a:txBody>
                        <a:bodyPr/>
                        <a:lstStyle/>
                        <a:p>
                          <a:endParaRPr lang="en-US"/>
                        </a:p>
                      </a:txBody>
                      <a:tcPr>
                        <a:blipFill>
                          <a:blip r:embed="rId2"/>
                          <a:stretch>
                            <a:fillRect l="-344" t="-103636" r="-402062" b="-425455"/>
                          </a:stretch>
                        </a:blipFill>
                      </a:tcPr>
                    </a:tc>
                    <a:tc>
                      <a:txBody>
                        <a:bodyPr/>
                        <a:lstStyle/>
                        <a:p>
                          <a:pPr algn="ctr"/>
                          <a:r>
                            <a:rPr lang="es-BO" sz="1600" dirty="0"/>
                            <a:t>2640</a:t>
                          </a:r>
                        </a:p>
                      </a:txBody>
                      <a:tcPr/>
                    </a:tc>
                    <a:tc>
                      <a:txBody>
                        <a:bodyPr/>
                        <a:lstStyle/>
                        <a:p>
                          <a:pPr algn="ctr"/>
                          <a:r>
                            <a:rPr lang="es-BO" sz="1600" dirty="0"/>
                            <a:t>24</a:t>
                          </a:r>
                        </a:p>
                      </a:txBody>
                      <a:tcPr/>
                    </a:tc>
                    <a:tc>
                      <a:txBody>
                        <a:bodyPr/>
                        <a:lstStyle/>
                        <a:p>
                          <a:pPr algn="ctr"/>
                          <a:r>
                            <a:rPr lang="es-BO" sz="1600" dirty="0"/>
                            <a:t>40</a:t>
                          </a:r>
                        </a:p>
                      </a:txBody>
                      <a:tcPr/>
                    </a:tc>
                    <a:tc>
                      <a:txBody>
                        <a:bodyPr/>
                        <a:lstStyle/>
                        <a:p>
                          <a:pPr algn="ctr"/>
                          <a:r>
                            <a:rPr lang="es-BO" sz="1600" dirty="0"/>
                            <a:t>10</a:t>
                          </a:r>
                        </a:p>
                      </a:txBody>
                      <a:tcPr/>
                    </a:tc>
                    <a:extLst>
                      <a:ext uri="{0D108BD9-81ED-4DB2-BD59-A6C34878D82A}">
                        <a16:rowId xmlns:a16="http://schemas.microsoft.com/office/drawing/2014/main" val="2938154520"/>
                      </a:ext>
                    </a:extLst>
                  </a:tr>
                  <a:tr h="335280">
                    <a:tc>
                      <a:txBody>
                        <a:bodyPr/>
                        <a:lstStyle/>
                        <a:p>
                          <a:endParaRPr lang="en-US"/>
                        </a:p>
                      </a:txBody>
                      <a:tcPr>
                        <a:blipFill>
                          <a:blip r:embed="rId2"/>
                          <a:stretch>
                            <a:fillRect l="-344" t="-200000" r="-402062" b="-317857"/>
                          </a:stretch>
                        </a:blipFill>
                      </a:tcPr>
                    </a:tc>
                    <a:tc>
                      <a:txBody>
                        <a:bodyPr/>
                        <a:lstStyle/>
                        <a:p>
                          <a:endParaRPr lang="en-US"/>
                        </a:p>
                      </a:txBody>
                      <a:tcPr>
                        <a:blipFill>
                          <a:blip r:embed="rId2"/>
                          <a:stretch>
                            <a:fillRect l="-100344" t="-200000" r="-302062" b="-317857"/>
                          </a:stretch>
                        </a:blipFill>
                      </a:tcPr>
                    </a:tc>
                    <a:tc>
                      <a:txBody>
                        <a:bodyPr/>
                        <a:lstStyle/>
                        <a:p>
                          <a:endParaRPr lang="en-US"/>
                        </a:p>
                      </a:txBody>
                      <a:tcPr>
                        <a:blipFill>
                          <a:blip r:embed="rId2"/>
                          <a:stretch>
                            <a:fillRect l="-199658" t="-200000" r="-201027" b="-317857"/>
                          </a:stretch>
                        </a:blipFill>
                      </a:tcPr>
                    </a:tc>
                    <a:tc>
                      <a:txBody>
                        <a:bodyPr/>
                        <a:lstStyle/>
                        <a:p>
                          <a:endParaRPr lang="en-US"/>
                        </a:p>
                      </a:txBody>
                      <a:tcPr>
                        <a:blipFill>
                          <a:blip r:embed="rId2"/>
                          <a:stretch>
                            <a:fillRect l="-300687" t="-200000" r="-101718" b="-317857"/>
                          </a:stretch>
                        </a:blipFill>
                      </a:tcPr>
                    </a:tc>
                    <a:tc>
                      <a:txBody>
                        <a:bodyPr/>
                        <a:lstStyle/>
                        <a:p>
                          <a:endParaRPr lang="en-US"/>
                        </a:p>
                      </a:txBody>
                      <a:tcPr>
                        <a:blipFill>
                          <a:blip r:embed="rId2"/>
                          <a:stretch>
                            <a:fillRect l="-400687" t="-200000" r="-1718" b="-317857"/>
                          </a:stretch>
                        </a:blipFill>
                      </a:tcPr>
                    </a:tc>
                    <a:extLst>
                      <a:ext uri="{0D108BD9-81ED-4DB2-BD59-A6C34878D82A}">
                        <a16:rowId xmlns:a16="http://schemas.microsoft.com/office/drawing/2014/main" val="984234"/>
                      </a:ext>
                    </a:extLst>
                  </a:tr>
                  <a:tr h="335280">
                    <a:tc>
                      <a:txBody>
                        <a:bodyPr/>
                        <a:lstStyle/>
                        <a:p>
                          <a:endParaRPr lang="en-US"/>
                        </a:p>
                      </a:txBody>
                      <a:tcPr>
                        <a:blipFill>
                          <a:blip r:embed="rId2"/>
                          <a:stretch>
                            <a:fillRect l="-344" t="-305455" r="-402062" b="-223636"/>
                          </a:stretch>
                        </a:blipFill>
                      </a:tcPr>
                    </a:tc>
                    <a:tc>
                      <a:txBody>
                        <a:bodyPr/>
                        <a:lstStyle/>
                        <a:p>
                          <a:pPr algn="ctr"/>
                          <a:r>
                            <a:rPr lang="es-BO" sz="1600" dirty="0"/>
                            <a:t>6400</a:t>
                          </a:r>
                        </a:p>
                      </a:txBody>
                      <a:tcPr/>
                    </a:tc>
                    <a:tc>
                      <a:txBody>
                        <a:bodyPr/>
                        <a:lstStyle/>
                        <a:p>
                          <a:pPr algn="ctr"/>
                          <a:r>
                            <a:rPr lang="es-BO" sz="1600" dirty="0"/>
                            <a:t>30</a:t>
                          </a:r>
                        </a:p>
                      </a:txBody>
                      <a:tcPr/>
                    </a:tc>
                    <a:tc>
                      <a:txBody>
                        <a:bodyPr/>
                        <a:lstStyle/>
                        <a:p>
                          <a:pPr algn="ctr"/>
                          <a:r>
                            <a:rPr lang="es-BO" sz="1600" dirty="0"/>
                            <a:t>57</a:t>
                          </a:r>
                        </a:p>
                      </a:txBody>
                      <a:tcPr/>
                    </a:tc>
                    <a:tc>
                      <a:txBody>
                        <a:bodyPr/>
                        <a:lstStyle/>
                        <a:p>
                          <a:pPr algn="ctr"/>
                          <a:r>
                            <a:rPr lang="es-BO" sz="1600" dirty="0"/>
                            <a:t>12</a:t>
                          </a:r>
                        </a:p>
                      </a:txBody>
                      <a:tcPr/>
                    </a:tc>
                    <a:extLst>
                      <a:ext uri="{0D108BD9-81ED-4DB2-BD59-A6C34878D82A}">
                        <a16:rowId xmlns:a16="http://schemas.microsoft.com/office/drawing/2014/main" val="2728154459"/>
                      </a:ext>
                    </a:extLst>
                  </a:tr>
                  <a:tr h="335280">
                    <a:tc>
                      <a:txBody>
                        <a:bodyPr/>
                        <a:lstStyle/>
                        <a:p>
                          <a:endParaRPr lang="en-US"/>
                        </a:p>
                      </a:txBody>
                      <a:tcPr>
                        <a:blipFill>
                          <a:blip r:embed="rId2"/>
                          <a:stretch>
                            <a:fillRect l="-344" t="-405455" r="-402062" b="-123636"/>
                          </a:stretch>
                        </a:blipFill>
                      </a:tcPr>
                    </a:tc>
                    <a:tc>
                      <a:txBody>
                        <a:bodyPr/>
                        <a:lstStyle/>
                        <a:p>
                          <a:endParaRPr lang="en-US"/>
                        </a:p>
                      </a:txBody>
                      <a:tcPr>
                        <a:blipFill>
                          <a:blip r:embed="rId2"/>
                          <a:stretch>
                            <a:fillRect l="-100344" t="-405455" r="-302062" b="-123636"/>
                          </a:stretch>
                        </a:blipFill>
                      </a:tcPr>
                    </a:tc>
                    <a:tc>
                      <a:txBody>
                        <a:bodyPr/>
                        <a:lstStyle/>
                        <a:p>
                          <a:endParaRPr lang="en-US"/>
                        </a:p>
                      </a:txBody>
                      <a:tcPr>
                        <a:blipFill>
                          <a:blip r:embed="rId2"/>
                          <a:stretch>
                            <a:fillRect l="-199658" t="-405455" r="-201027" b="-123636"/>
                          </a:stretch>
                        </a:blipFill>
                      </a:tcPr>
                    </a:tc>
                    <a:tc>
                      <a:txBody>
                        <a:bodyPr/>
                        <a:lstStyle/>
                        <a:p>
                          <a:endParaRPr lang="en-US"/>
                        </a:p>
                      </a:txBody>
                      <a:tcPr>
                        <a:blipFill>
                          <a:blip r:embed="rId2"/>
                          <a:stretch>
                            <a:fillRect l="-300687" t="-405455" r="-101718" b="-123636"/>
                          </a:stretch>
                        </a:blipFill>
                      </a:tcPr>
                    </a:tc>
                    <a:tc>
                      <a:txBody>
                        <a:bodyPr/>
                        <a:lstStyle/>
                        <a:p>
                          <a:endParaRPr lang="en-US"/>
                        </a:p>
                      </a:txBody>
                      <a:tcPr>
                        <a:blipFill>
                          <a:blip r:embed="rId2"/>
                          <a:stretch>
                            <a:fillRect l="-400687" t="-405455" r="-1718" b="-123636"/>
                          </a:stretch>
                        </a:blipFill>
                      </a:tcPr>
                    </a:tc>
                    <a:extLst>
                      <a:ext uri="{0D108BD9-81ED-4DB2-BD59-A6C34878D82A}">
                        <a16:rowId xmlns:a16="http://schemas.microsoft.com/office/drawing/2014/main" val="1011141060"/>
                      </a:ext>
                    </a:extLst>
                  </a:tr>
                  <a:tr h="335280">
                    <a:tc>
                      <a:txBody>
                        <a:bodyPr/>
                        <a:lstStyle/>
                        <a:p>
                          <a:endParaRPr lang="en-US"/>
                        </a:p>
                      </a:txBody>
                      <a:tcPr>
                        <a:blipFill>
                          <a:blip r:embed="rId2"/>
                          <a:stretch>
                            <a:fillRect l="-344" t="-505455" r="-402062" b="-23636"/>
                          </a:stretch>
                        </a:blipFill>
                      </a:tcPr>
                    </a:tc>
                    <a:tc>
                      <a:txBody>
                        <a:bodyPr/>
                        <a:lstStyle/>
                        <a:p>
                          <a:pPr algn="ctr"/>
                          <a:r>
                            <a:rPr lang="es-BO" sz="1600" dirty="0"/>
                            <a:t>3555</a:t>
                          </a:r>
                        </a:p>
                      </a:txBody>
                      <a:tcPr/>
                    </a:tc>
                    <a:tc>
                      <a:txBody>
                        <a:bodyPr/>
                        <a:lstStyle/>
                        <a:p>
                          <a:pPr algn="ctr"/>
                          <a:r>
                            <a:rPr lang="es-BO" sz="1600" dirty="0"/>
                            <a:t>29</a:t>
                          </a:r>
                        </a:p>
                      </a:txBody>
                      <a:tcPr/>
                    </a:tc>
                    <a:tc>
                      <a:txBody>
                        <a:bodyPr/>
                        <a:lstStyle/>
                        <a:p>
                          <a:pPr algn="ctr"/>
                          <a:r>
                            <a:rPr lang="es-BO" sz="1600" dirty="0"/>
                            <a:t>32</a:t>
                          </a:r>
                        </a:p>
                      </a:txBody>
                      <a:tcPr/>
                    </a:tc>
                    <a:tc>
                      <a:txBody>
                        <a:bodyPr/>
                        <a:lstStyle/>
                        <a:p>
                          <a:pPr algn="ctr"/>
                          <a:r>
                            <a:rPr lang="es-BO" sz="1600" dirty="0"/>
                            <a:t>9</a:t>
                          </a:r>
                        </a:p>
                      </a:txBody>
                      <a:tcPr/>
                    </a:tc>
                    <a:extLst>
                      <a:ext uri="{0D108BD9-81ED-4DB2-BD59-A6C34878D82A}">
                        <a16:rowId xmlns:a16="http://schemas.microsoft.com/office/drawing/2014/main" val="326465305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D114CA7-4D50-9B11-A4C9-E6697A98A3FA}"/>
                  </a:ext>
                </a:extLst>
              </p:cNvPr>
              <p:cNvGraphicFramePr>
                <a:graphicFrameLocks noGrp="1"/>
              </p:cNvGraphicFramePr>
              <p:nvPr>
                <p:extLst>
                  <p:ext uri="{D42A27DB-BD31-4B8C-83A1-F6EECF244321}">
                    <p14:modId xmlns:p14="http://schemas.microsoft.com/office/powerpoint/2010/main" val="612073777"/>
                  </p:ext>
                </p:extLst>
              </p:nvPr>
            </p:nvGraphicFramePr>
            <p:xfrm>
              <a:off x="2145902" y="4693299"/>
              <a:ext cx="8873425" cy="1676400"/>
            </p:xfrm>
            <a:graphic>
              <a:graphicData uri="http://schemas.openxmlformats.org/drawingml/2006/table">
                <a:tbl>
                  <a:tblPr firstRow="1" bandRow="1">
                    <a:tableStyleId>{37CE84F3-28C3-443E-9E96-99CF82512B78}</a:tableStyleId>
                  </a:tblPr>
                  <a:tblGrid>
                    <a:gridCol w="1774685">
                      <a:extLst>
                        <a:ext uri="{9D8B030D-6E8A-4147-A177-3AD203B41FA5}">
                          <a16:colId xmlns:a16="http://schemas.microsoft.com/office/drawing/2014/main" val="3224223277"/>
                        </a:ext>
                      </a:extLst>
                    </a:gridCol>
                    <a:gridCol w="1774685">
                      <a:extLst>
                        <a:ext uri="{9D8B030D-6E8A-4147-A177-3AD203B41FA5}">
                          <a16:colId xmlns:a16="http://schemas.microsoft.com/office/drawing/2014/main" val="1168369410"/>
                        </a:ext>
                      </a:extLst>
                    </a:gridCol>
                    <a:gridCol w="1774685">
                      <a:extLst>
                        <a:ext uri="{9D8B030D-6E8A-4147-A177-3AD203B41FA5}">
                          <a16:colId xmlns:a16="http://schemas.microsoft.com/office/drawing/2014/main" val="4237726424"/>
                        </a:ext>
                      </a:extLst>
                    </a:gridCol>
                    <a:gridCol w="1774685">
                      <a:extLst>
                        <a:ext uri="{9D8B030D-6E8A-4147-A177-3AD203B41FA5}">
                          <a16:colId xmlns:a16="http://schemas.microsoft.com/office/drawing/2014/main" val="428843040"/>
                        </a:ext>
                      </a:extLst>
                    </a:gridCol>
                    <a:gridCol w="1774685">
                      <a:extLst>
                        <a:ext uri="{9D8B030D-6E8A-4147-A177-3AD203B41FA5}">
                          <a16:colId xmlns:a16="http://schemas.microsoft.com/office/drawing/2014/main" val="3919270291"/>
                        </a:ext>
                      </a:extLst>
                    </a:gridCol>
                  </a:tblGrid>
                  <a:tr h="230833">
                    <a:tc>
                      <a:txBody>
                        <a:bodyPr/>
                        <a:lstStyle/>
                        <a:p>
                          <a:pPr algn="ctr"/>
                          <a:r>
                            <a:rPr lang="es-BO" sz="1600" dirty="0">
                              <a:solidFill>
                                <a:schemeClr val="bg1"/>
                              </a:solidFill>
                            </a:rPr>
                            <a:t>persona</a:t>
                          </a:r>
                        </a:p>
                      </a:txBody>
                      <a:tcPr/>
                    </a:tc>
                    <a:tc>
                      <a:txBody>
                        <a:bodyPr/>
                        <a:lstStyle/>
                        <a:p>
                          <a:pPr algn="ctr"/>
                          <a:r>
                            <a:rPr lang="es-BO" sz="1600" dirty="0">
                              <a:solidFill>
                                <a:schemeClr val="bg1"/>
                              </a:solidFill>
                            </a:rPr>
                            <a:t>salario</a:t>
                          </a:r>
                        </a:p>
                      </a:txBody>
                      <a:tcPr/>
                    </a:tc>
                    <a:tc>
                      <a:txBody>
                        <a:bodyPr/>
                        <a:lstStyle/>
                        <a:p>
                          <a:pPr algn="ctr"/>
                          <a:r>
                            <a:rPr lang="es-BO" sz="1600" dirty="0">
                              <a:solidFill>
                                <a:schemeClr val="bg1"/>
                              </a:solidFill>
                            </a:rPr>
                            <a:t>educación </a:t>
                          </a:r>
                        </a:p>
                      </a:txBody>
                      <a:tcPr/>
                    </a:tc>
                    <a:tc>
                      <a:txBody>
                        <a:bodyPr/>
                        <a:lstStyle/>
                        <a:p>
                          <a:pPr algn="ctr"/>
                          <a:r>
                            <a:rPr lang="es-BO" sz="1600" dirty="0">
                              <a:solidFill>
                                <a:schemeClr val="bg1"/>
                              </a:solidFill>
                            </a:rPr>
                            <a:t>edad </a:t>
                          </a:r>
                        </a:p>
                      </a:txBody>
                      <a:tcPr/>
                    </a:tc>
                    <a:tc>
                      <a:txBody>
                        <a:bodyPr/>
                        <a:lstStyle/>
                        <a:p>
                          <a:pPr algn="ctr"/>
                          <a:r>
                            <a:rPr lang="es-BO" sz="1600" dirty="0">
                              <a:solidFill>
                                <a:schemeClr val="bg1"/>
                              </a:solidFill>
                            </a:rPr>
                            <a:t>experiencia</a:t>
                          </a:r>
                        </a:p>
                      </a:txBody>
                      <a:tcPr/>
                    </a:tc>
                    <a:extLst>
                      <a:ext uri="{0D108BD9-81ED-4DB2-BD59-A6C34878D82A}">
                        <a16:rowId xmlns:a16="http://schemas.microsoft.com/office/drawing/2014/main" val="1048531815"/>
                      </a:ext>
                    </a:extLst>
                  </a:tr>
                  <a:tr h="230833">
                    <a:tc>
                      <a:txBody>
                        <a:bodyPr/>
                        <a:lstStyle/>
                        <a:p>
                          <a:pPr algn="ctr"/>
                          <a14:m>
                            <m:oMath xmlns:m="http://schemas.openxmlformats.org/officeDocument/2006/math">
                              <m:r>
                                <a:rPr lang="en-US" sz="1600" b="0" dirty="0" smtClean="0">
                                  <a:solidFill>
                                    <a:schemeClr val="bg1"/>
                                  </a:solidFill>
                                  <a:latin typeface="Cambria Math" panose="02040503050406030204" pitchFamily="18" charset="0"/>
                                </a:rPr>
                                <m:t>𝑖</m:t>
                              </m:r>
                            </m:oMath>
                          </a14:m>
                          <a:r>
                            <a:rPr lang="es-BO" sz="1600" dirty="0">
                              <a:solidFill>
                                <a:schemeClr val="bg1"/>
                              </a:solidFill>
                            </a:rPr>
                            <a:t> = m</a:t>
                          </a:r>
                        </a:p>
                      </a:txBody>
                      <a:tcPr/>
                    </a:tc>
                    <a:tc>
                      <a:txBody>
                        <a:bodyPr/>
                        <a:lstStyle/>
                        <a:p>
                          <a:pPr algn="ctr"/>
                          <a:r>
                            <a:rPr lang="es-BO" sz="1600" dirty="0">
                              <a:solidFill>
                                <a:schemeClr val="bg1"/>
                              </a:solidFill>
                            </a:rPr>
                            <a:t>5656</a:t>
                          </a:r>
                        </a:p>
                      </a:txBody>
                      <a:tcPr/>
                    </a:tc>
                    <a:tc>
                      <a:txBody>
                        <a:bodyPr/>
                        <a:lstStyle/>
                        <a:p>
                          <a:pPr algn="ctr"/>
                          <a:r>
                            <a:rPr lang="es-BO" sz="1600" dirty="0">
                              <a:solidFill>
                                <a:schemeClr val="bg1"/>
                              </a:solidFill>
                            </a:rPr>
                            <a:t>27</a:t>
                          </a:r>
                        </a:p>
                      </a:txBody>
                      <a:tcPr/>
                    </a:tc>
                    <a:tc>
                      <a:txBody>
                        <a:bodyPr/>
                        <a:lstStyle/>
                        <a:p>
                          <a:pPr algn="ctr"/>
                          <a:r>
                            <a:rPr lang="es-BO" sz="1600" dirty="0">
                              <a:solidFill>
                                <a:schemeClr val="bg1"/>
                              </a:solidFill>
                            </a:rPr>
                            <a:t>38</a:t>
                          </a:r>
                        </a:p>
                      </a:txBody>
                      <a:tcPr/>
                    </a:tc>
                    <a:tc>
                      <a:txBody>
                        <a:bodyPr/>
                        <a:lstStyle/>
                        <a:p>
                          <a:pPr algn="ctr"/>
                          <a:r>
                            <a:rPr lang="es-BO" sz="1600" dirty="0">
                              <a:solidFill>
                                <a:schemeClr val="bg1"/>
                              </a:solidFill>
                            </a:rPr>
                            <a:t>5</a:t>
                          </a:r>
                        </a:p>
                      </a:txBody>
                      <a:tcPr/>
                    </a:tc>
                    <a:extLst>
                      <a:ext uri="{0D108BD9-81ED-4DB2-BD59-A6C34878D82A}">
                        <a16:rowId xmlns:a16="http://schemas.microsoft.com/office/drawing/2014/main" val="2938154520"/>
                      </a:ext>
                    </a:extLst>
                  </a:tr>
                  <a:tr h="2308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600" b="0" dirty="0" smtClean="0">
                                  <a:solidFill>
                                    <a:schemeClr val="bg1"/>
                                  </a:solidFill>
                                  <a:latin typeface="Cambria Math" panose="02040503050406030204" pitchFamily="18" charset="0"/>
                                </a:rPr>
                                <m:t>𝑖</m:t>
                              </m:r>
                            </m:oMath>
                          </a14:m>
                          <a:r>
                            <a:rPr lang="es-BO" sz="1600" dirty="0">
                              <a:solidFill>
                                <a:schemeClr val="bg1"/>
                              </a:solidFill>
                            </a:rPr>
                            <a:t> = m+1</a:t>
                          </a:r>
                        </a:p>
                      </a:txBody>
                      <a:tcPr/>
                    </a:tc>
                    <a:tc>
                      <a:txBody>
                        <a:bodyPr/>
                        <a:lstStyle/>
                        <a:p>
                          <a:pPr algn="ctr"/>
                          <a:r>
                            <a:rPr lang="es-BO" sz="1600" dirty="0">
                              <a:solidFill>
                                <a:schemeClr val="bg1"/>
                              </a:solidFill>
                            </a:rPr>
                            <a:t>3322</a:t>
                          </a:r>
                        </a:p>
                      </a:txBody>
                      <a:tcPr/>
                    </a:tc>
                    <a:tc>
                      <a:txBody>
                        <a:bodyPr/>
                        <a:lstStyle/>
                        <a:p>
                          <a:pPr algn="ctr"/>
                          <a:r>
                            <a:rPr lang="es-BO" sz="1600" dirty="0">
                              <a:solidFill>
                                <a:schemeClr val="bg1"/>
                              </a:solidFill>
                            </a:rPr>
                            <a:t>24</a:t>
                          </a:r>
                        </a:p>
                      </a:txBody>
                      <a:tcPr/>
                    </a:tc>
                    <a:tc>
                      <a:txBody>
                        <a:bodyPr/>
                        <a:lstStyle/>
                        <a:p>
                          <a:pPr algn="ctr"/>
                          <a:r>
                            <a:rPr lang="es-BO" sz="1600" dirty="0">
                              <a:solidFill>
                                <a:schemeClr val="bg1"/>
                              </a:solidFill>
                            </a:rPr>
                            <a:t>37</a:t>
                          </a:r>
                        </a:p>
                      </a:txBody>
                      <a:tcPr/>
                    </a:tc>
                    <a:tc>
                      <a:txBody>
                        <a:bodyPr/>
                        <a:lstStyle/>
                        <a:p>
                          <a:pPr algn="ctr"/>
                          <a:r>
                            <a:rPr lang="es-BO" sz="1600" dirty="0">
                              <a:solidFill>
                                <a:schemeClr val="bg1"/>
                              </a:solidFill>
                            </a:rPr>
                            <a:t>10</a:t>
                          </a:r>
                        </a:p>
                      </a:txBody>
                      <a:tcPr/>
                    </a:tc>
                    <a:extLst>
                      <a:ext uri="{0D108BD9-81ED-4DB2-BD59-A6C34878D82A}">
                        <a16:rowId xmlns:a16="http://schemas.microsoft.com/office/drawing/2014/main" val="2728154459"/>
                      </a:ext>
                    </a:extLst>
                  </a:tr>
                  <a:tr h="230833">
                    <a:tc>
                      <a:txBody>
                        <a:bodyPr/>
                        <a:lstStyle/>
                        <a:p>
                          <a:pPr algn="ctr"/>
                          <a14:m>
                            <m:oMathPara xmlns:m="http://schemas.openxmlformats.org/officeDocument/2006/math">
                              <m:oMathParaPr>
                                <m:jc m:val="centerGroup"/>
                              </m:oMathParaPr>
                              <m:oMath xmlns:m="http://schemas.openxmlformats.org/officeDocument/2006/math">
                                <m:r>
                                  <a:rPr lang="es-BO" sz="1600" smtClean="0">
                                    <a:solidFill>
                                      <a:schemeClr val="bg1"/>
                                    </a:solidFill>
                                    <a:latin typeface="Cambria Math" panose="02040503050406030204" pitchFamily="18" charset="0"/>
                                  </a:rPr>
                                  <m:t>⋮</m:t>
                                </m:r>
                              </m:oMath>
                            </m:oMathPara>
                          </a14:m>
                          <a:endParaRPr lang="es-BO" sz="1600"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s-BO" sz="1600" smtClean="0">
                                    <a:solidFill>
                                      <a:schemeClr val="bg1"/>
                                    </a:solidFill>
                                    <a:latin typeface="Cambria Math" panose="02040503050406030204" pitchFamily="18" charset="0"/>
                                  </a:rPr>
                                  <m:t>⋮</m:t>
                                </m:r>
                              </m:oMath>
                            </m:oMathPara>
                          </a14:m>
                          <a:endParaRPr lang="es-BO" sz="1600"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600" b="0" u="none" strike="noStrike" kern="1200" cap="none" spc="0" normalizeH="0" baseline="0" noProof="0" smtClean="0">
                                    <a:ln>
                                      <a:noFill/>
                                    </a:ln>
                                    <a:solidFill>
                                      <a:schemeClr val="bg1"/>
                                    </a:solidFill>
                                    <a:effectLst/>
                                    <a:uLnTx/>
                                    <a:uFillTx/>
                                    <a:latin typeface="Cambria Math" panose="02040503050406030204" pitchFamily="18" charset="0"/>
                                  </a:rPr>
                                  <m:t>⋮</m:t>
                                </m:r>
                              </m:oMath>
                            </m:oMathPara>
                          </a14:m>
                          <a:endParaRPr kumimoji="0" lang="es-BO" sz="16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600" b="0" u="none" strike="noStrike" kern="1200" cap="none" spc="0" normalizeH="0" baseline="0" noProof="0" smtClean="0">
                                    <a:ln>
                                      <a:noFill/>
                                    </a:ln>
                                    <a:solidFill>
                                      <a:schemeClr val="bg1"/>
                                    </a:solidFill>
                                    <a:effectLst/>
                                    <a:uLnTx/>
                                    <a:uFillTx/>
                                    <a:latin typeface="Cambria Math" panose="02040503050406030204" pitchFamily="18" charset="0"/>
                                  </a:rPr>
                                  <m:t>⋮</m:t>
                                </m:r>
                              </m:oMath>
                            </m:oMathPara>
                          </a14:m>
                          <a:endParaRPr kumimoji="0" lang="es-BO" sz="16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600" b="0" u="none" strike="noStrike" kern="1200" cap="none" spc="0" normalizeH="0" baseline="0" noProof="0" smtClean="0">
                                    <a:ln>
                                      <a:noFill/>
                                    </a:ln>
                                    <a:solidFill>
                                      <a:schemeClr val="bg1"/>
                                    </a:solidFill>
                                    <a:effectLst/>
                                    <a:uLnTx/>
                                    <a:uFillTx/>
                                    <a:latin typeface="Cambria Math" panose="02040503050406030204" pitchFamily="18" charset="0"/>
                                  </a:rPr>
                                  <m:t>⋮</m:t>
                                </m:r>
                              </m:oMath>
                            </m:oMathPara>
                          </a14:m>
                          <a:endParaRPr kumimoji="0" lang="es-BO" sz="16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tc>
                    <a:extLst>
                      <a:ext uri="{0D108BD9-81ED-4DB2-BD59-A6C34878D82A}">
                        <a16:rowId xmlns:a16="http://schemas.microsoft.com/office/drawing/2014/main" val="1011141060"/>
                      </a:ext>
                    </a:extLst>
                  </a:tr>
                  <a:tr h="23083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600" b="0" dirty="0" smtClean="0">
                                  <a:solidFill>
                                    <a:schemeClr val="bg1"/>
                                  </a:solidFill>
                                  <a:latin typeface="Cambria Math" panose="02040503050406030204" pitchFamily="18" charset="0"/>
                                </a:rPr>
                                <m:t>𝑖</m:t>
                              </m:r>
                            </m:oMath>
                          </a14:m>
                          <a:r>
                            <a:rPr lang="es-BO" sz="1600" dirty="0">
                              <a:solidFill>
                                <a:schemeClr val="bg1"/>
                              </a:solidFill>
                            </a:rPr>
                            <a:t> = n</a:t>
                          </a:r>
                        </a:p>
                      </a:txBody>
                      <a:tcPr/>
                    </a:tc>
                    <a:tc>
                      <a:txBody>
                        <a:bodyPr/>
                        <a:lstStyle/>
                        <a:p>
                          <a:pPr algn="ctr"/>
                          <a:r>
                            <a:rPr lang="es-BO" sz="1600" dirty="0">
                              <a:solidFill>
                                <a:schemeClr val="bg1"/>
                              </a:solidFill>
                            </a:rPr>
                            <a:t>4300</a:t>
                          </a:r>
                        </a:p>
                      </a:txBody>
                      <a:tcPr/>
                    </a:tc>
                    <a:tc>
                      <a:txBody>
                        <a:bodyPr/>
                        <a:lstStyle/>
                        <a:p>
                          <a:pPr algn="ctr"/>
                          <a:r>
                            <a:rPr lang="es-BO" sz="1600" dirty="0">
                              <a:solidFill>
                                <a:schemeClr val="bg1"/>
                              </a:solidFill>
                            </a:rPr>
                            <a:t>32</a:t>
                          </a:r>
                        </a:p>
                      </a:txBody>
                      <a:tcPr/>
                    </a:tc>
                    <a:tc>
                      <a:txBody>
                        <a:bodyPr/>
                        <a:lstStyle/>
                        <a:p>
                          <a:pPr algn="ctr"/>
                          <a:r>
                            <a:rPr lang="es-BO" sz="1600" dirty="0">
                              <a:solidFill>
                                <a:schemeClr val="bg1"/>
                              </a:solidFill>
                            </a:rPr>
                            <a:t>40</a:t>
                          </a:r>
                        </a:p>
                      </a:txBody>
                      <a:tcPr/>
                    </a:tc>
                    <a:tc>
                      <a:txBody>
                        <a:bodyPr/>
                        <a:lstStyle/>
                        <a:p>
                          <a:pPr algn="ctr"/>
                          <a:r>
                            <a:rPr lang="es-BO" sz="1600" dirty="0">
                              <a:solidFill>
                                <a:schemeClr val="bg1"/>
                              </a:solidFill>
                            </a:rPr>
                            <a:t>13</a:t>
                          </a:r>
                        </a:p>
                      </a:txBody>
                      <a:tcPr/>
                    </a:tc>
                    <a:extLst>
                      <a:ext uri="{0D108BD9-81ED-4DB2-BD59-A6C34878D82A}">
                        <a16:rowId xmlns:a16="http://schemas.microsoft.com/office/drawing/2014/main" val="3264653052"/>
                      </a:ext>
                    </a:extLst>
                  </a:tr>
                </a:tbl>
              </a:graphicData>
            </a:graphic>
          </p:graphicFrame>
        </mc:Choice>
        <mc:Fallback xmlns="">
          <p:graphicFrame>
            <p:nvGraphicFramePr>
              <p:cNvPr id="4" name="Table 3">
                <a:extLst>
                  <a:ext uri="{FF2B5EF4-FFF2-40B4-BE49-F238E27FC236}">
                    <a16:creationId xmlns:a16="http://schemas.microsoft.com/office/drawing/2014/main" id="{8D114CA7-4D50-9B11-A4C9-E6697A98A3FA}"/>
                  </a:ext>
                </a:extLst>
              </p:cNvPr>
              <p:cNvGraphicFramePr>
                <a:graphicFrameLocks noGrp="1"/>
              </p:cNvGraphicFramePr>
              <p:nvPr>
                <p:extLst>
                  <p:ext uri="{D42A27DB-BD31-4B8C-83A1-F6EECF244321}">
                    <p14:modId xmlns:p14="http://schemas.microsoft.com/office/powerpoint/2010/main" val="612073777"/>
                  </p:ext>
                </p:extLst>
              </p:nvPr>
            </p:nvGraphicFramePr>
            <p:xfrm>
              <a:off x="2145902" y="4693299"/>
              <a:ext cx="8873425" cy="1676400"/>
            </p:xfrm>
            <a:graphic>
              <a:graphicData uri="http://schemas.openxmlformats.org/drawingml/2006/table">
                <a:tbl>
                  <a:tblPr firstRow="1" bandRow="1">
                    <a:tableStyleId>{37CE84F3-28C3-443E-9E96-99CF82512B78}</a:tableStyleId>
                  </a:tblPr>
                  <a:tblGrid>
                    <a:gridCol w="1774685">
                      <a:extLst>
                        <a:ext uri="{9D8B030D-6E8A-4147-A177-3AD203B41FA5}">
                          <a16:colId xmlns:a16="http://schemas.microsoft.com/office/drawing/2014/main" val="3224223277"/>
                        </a:ext>
                      </a:extLst>
                    </a:gridCol>
                    <a:gridCol w="1774685">
                      <a:extLst>
                        <a:ext uri="{9D8B030D-6E8A-4147-A177-3AD203B41FA5}">
                          <a16:colId xmlns:a16="http://schemas.microsoft.com/office/drawing/2014/main" val="1168369410"/>
                        </a:ext>
                      </a:extLst>
                    </a:gridCol>
                    <a:gridCol w="1774685">
                      <a:extLst>
                        <a:ext uri="{9D8B030D-6E8A-4147-A177-3AD203B41FA5}">
                          <a16:colId xmlns:a16="http://schemas.microsoft.com/office/drawing/2014/main" val="4237726424"/>
                        </a:ext>
                      </a:extLst>
                    </a:gridCol>
                    <a:gridCol w="1774685">
                      <a:extLst>
                        <a:ext uri="{9D8B030D-6E8A-4147-A177-3AD203B41FA5}">
                          <a16:colId xmlns:a16="http://schemas.microsoft.com/office/drawing/2014/main" val="428843040"/>
                        </a:ext>
                      </a:extLst>
                    </a:gridCol>
                    <a:gridCol w="1774685">
                      <a:extLst>
                        <a:ext uri="{9D8B030D-6E8A-4147-A177-3AD203B41FA5}">
                          <a16:colId xmlns:a16="http://schemas.microsoft.com/office/drawing/2014/main" val="3919270291"/>
                        </a:ext>
                      </a:extLst>
                    </a:gridCol>
                  </a:tblGrid>
                  <a:tr h="335280">
                    <a:tc>
                      <a:txBody>
                        <a:bodyPr/>
                        <a:lstStyle/>
                        <a:p>
                          <a:pPr algn="ctr"/>
                          <a:r>
                            <a:rPr lang="es-BO" sz="1600" dirty="0">
                              <a:solidFill>
                                <a:schemeClr val="bg1"/>
                              </a:solidFill>
                            </a:rPr>
                            <a:t>persona</a:t>
                          </a:r>
                        </a:p>
                      </a:txBody>
                      <a:tcPr/>
                    </a:tc>
                    <a:tc>
                      <a:txBody>
                        <a:bodyPr/>
                        <a:lstStyle/>
                        <a:p>
                          <a:pPr algn="ctr"/>
                          <a:r>
                            <a:rPr lang="es-BO" sz="1600" dirty="0">
                              <a:solidFill>
                                <a:schemeClr val="bg1"/>
                              </a:solidFill>
                            </a:rPr>
                            <a:t>salario</a:t>
                          </a:r>
                        </a:p>
                      </a:txBody>
                      <a:tcPr/>
                    </a:tc>
                    <a:tc>
                      <a:txBody>
                        <a:bodyPr/>
                        <a:lstStyle/>
                        <a:p>
                          <a:pPr algn="ctr"/>
                          <a:r>
                            <a:rPr lang="es-BO" sz="1600" dirty="0">
                              <a:solidFill>
                                <a:schemeClr val="bg1"/>
                              </a:solidFill>
                            </a:rPr>
                            <a:t>educación </a:t>
                          </a:r>
                        </a:p>
                      </a:txBody>
                      <a:tcPr/>
                    </a:tc>
                    <a:tc>
                      <a:txBody>
                        <a:bodyPr/>
                        <a:lstStyle/>
                        <a:p>
                          <a:pPr algn="ctr"/>
                          <a:r>
                            <a:rPr lang="es-BO" sz="1600" dirty="0">
                              <a:solidFill>
                                <a:schemeClr val="bg1"/>
                              </a:solidFill>
                            </a:rPr>
                            <a:t>edad </a:t>
                          </a:r>
                        </a:p>
                      </a:txBody>
                      <a:tcPr/>
                    </a:tc>
                    <a:tc>
                      <a:txBody>
                        <a:bodyPr/>
                        <a:lstStyle/>
                        <a:p>
                          <a:pPr algn="ctr"/>
                          <a:r>
                            <a:rPr lang="es-BO" sz="1600" dirty="0">
                              <a:solidFill>
                                <a:schemeClr val="bg1"/>
                              </a:solidFill>
                            </a:rPr>
                            <a:t>experiencia</a:t>
                          </a:r>
                        </a:p>
                      </a:txBody>
                      <a:tcPr/>
                    </a:tc>
                    <a:extLst>
                      <a:ext uri="{0D108BD9-81ED-4DB2-BD59-A6C34878D82A}">
                        <a16:rowId xmlns:a16="http://schemas.microsoft.com/office/drawing/2014/main" val="1048531815"/>
                      </a:ext>
                    </a:extLst>
                  </a:tr>
                  <a:tr h="335280">
                    <a:tc>
                      <a:txBody>
                        <a:bodyPr/>
                        <a:lstStyle/>
                        <a:p>
                          <a:endParaRPr lang="en-US"/>
                        </a:p>
                      </a:txBody>
                      <a:tcPr>
                        <a:blipFill>
                          <a:blip r:embed="rId3"/>
                          <a:stretch>
                            <a:fillRect t="-103636" r="-401031" b="-325455"/>
                          </a:stretch>
                        </a:blipFill>
                      </a:tcPr>
                    </a:tc>
                    <a:tc>
                      <a:txBody>
                        <a:bodyPr/>
                        <a:lstStyle/>
                        <a:p>
                          <a:pPr algn="ctr"/>
                          <a:r>
                            <a:rPr lang="es-BO" sz="1600" dirty="0">
                              <a:solidFill>
                                <a:schemeClr val="bg1"/>
                              </a:solidFill>
                            </a:rPr>
                            <a:t>5656</a:t>
                          </a:r>
                        </a:p>
                      </a:txBody>
                      <a:tcPr/>
                    </a:tc>
                    <a:tc>
                      <a:txBody>
                        <a:bodyPr/>
                        <a:lstStyle/>
                        <a:p>
                          <a:pPr algn="ctr"/>
                          <a:r>
                            <a:rPr lang="es-BO" sz="1600" dirty="0">
                              <a:solidFill>
                                <a:schemeClr val="bg1"/>
                              </a:solidFill>
                            </a:rPr>
                            <a:t>27</a:t>
                          </a:r>
                        </a:p>
                      </a:txBody>
                      <a:tcPr/>
                    </a:tc>
                    <a:tc>
                      <a:txBody>
                        <a:bodyPr/>
                        <a:lstStyle/>
                        <a:p>
                          <a:pPr algn="ctr"/>
                          <a:r>
                            <a:rPr lang="es-BO" sz="1600" dirty="0">
                              <a:solidFill>
                                <a:schemeClr val="bg1"/>
                              </a:solidFill>
                            </a:rPr>
                            <a:t>38</a:t>
                          </a:r>
                        </a:p>
                      </a:txBody>
                      <a:tcPr/>
                    </a:tc>
                    <a:tc>
                      <a:txBody>
                        <a:bodyPr/>
                        <a:lstStyle/>
                        <a:p>
                          <a:pPr algn="ctr"/>
                          <a:r>
                            <a:rPr lang="es-BO" sz="1600" dirty="0">
                              <a:solidFill>
                                <a:schemeClr val="bg1"/>
                              </a:solidFill>
                            </a:rPr>
                            <a:t>5</a:t>
                          </a:r>
                        </a:p>
                      </a:txBody>
                      <a:tcPr/>
                    </a:tc>
                    <a:extLst>
                      <a:ext uri="{0D108BD9-81ED-4DB2-BD59-A6C34878D82A}">
                        <a16:rowId xmlns:a16="http://schemas.microsoft.com/office/drawing/2014/main" val="2938154520"/>
                      </a:ext>
                    </a:extLst>
                  </a:tr>
                  <a:tr h="335280">
                    <a:tc>
                      <a:txBody>
                        <a:bodyPr/>
                        <a:lstStyle/>
                        <a:p>
                          <a:endParaRPr lang="en-US"/>
                        </a:p>
                      </a:txBody>
                      <a:tcPr>
                        <a:blipFill>
                          <a:blip r:embed="rId3"/>
                          <a:stretch>
                            <a:fillRect t="-200000" r="-401031" b="-219643"/>
                          </a:stretch>
                        </a:blipFill>
                      </a:tcPr>
                    </a:tc>
                    <a:tc>
                      <a:txBody>
                        <a:bodyPr/>
                        <a:lstStyle/>
                        <a:p>
                          <a:pPr algn="ctr"/>
                          <a:r>
                            <a:rPr lang="es-BO" sz="1600" dirty="0">
                              <a:solidFill>
                                <a:schemeClr val="bg1"/>
                              </a:solidFill>
                            </a:rPr>
                            <a:t>3322</a:t>
                          </a:r>
                        </a:p>
                      </a:txBody>
                      <a:tcPr/>
                    </a:tc>
                    <a:tc>
                      <a:txBody>
                        <a:bodyPr/>
                        <a:lstStyle/>
                        <a:p>
                          <a:pPr algn="ctr"/>
                          <a:r>
                            <a:rPr lang="es-BO" sz="1600" dirty="0">
                              <a:solidFill>
                                <a:schemeClr val="bg1"/>
                              </a:solidFill>
                            </a:rPr>
                            <a:t>24</a:t>
                          </a:r>
                        </a:p>
                      </a:txBody>
                      <a:tcPr/>
                    </a:tc>
                    <a:tc>
                      <a:txBody>
                        <a:bodyPr/>
                        <a:lstStyle/>
                        <a:p>
                          <a:pPr algn="ctr"/>
                          <a:r>
                            <a:rPr lang="es-BO" sz="1600" dirty="0">
                              <a:solidFill>
                                <a:schemeClr val="bg1"/>
                              </a:solidFill>
                            </a:rPr>
                            <a:t>37</a:t>
                          </a:r>
                        </a:p>
                      </a:txBody>
                      <a:tcPr/>
                    </a:tc>
                    <a:tc>
                      <a:txBody>
                        <a:bodyPr/>
                        <a:lstStyle/>
                        <a:p>
                          <a:pPr algn="ctr"/>
                          <a:r>
                            <a:rPr lang="es-BO" sz="1600" dirty="0">
                              <a:solidFill>
                                <a:schemeClr val="bg1"/>
                              </a:solidFill>
                            </a:rPr>
                            <a:t>10</a:t>
                          </a:r>
                        </a:p>
                      </a:txBody>
                      <a:tcPr/>
                    </a:tc>
                    <a:extLst>
                      <a:ext uri="{0D108BD9-81ED-4DB2-BD59-A6C34878D82A}">
                        <a16:rowId xmlns:a16="http://schemas.microsoft.com/office/drawing/2014/main" val="2728154459"/>
                      </a:ext>
                    </a:extLst>
                  </a:tr>
                  <a:tr h="335280">
                    <a:tc>
                      <a:txBody>
                        <a:bodyPr/>
                        <a:lstStyle/>
                        <a:p>
                          <a:endParaRPr lang="en-US"/>
                        </a:p>
                      </a:txBody>
                      <a:tcPr>
                        <a:blipFill>
                          <a:blip r:embed="rId3"/>
                          <a:stretch>
                            <a:fillRect t="-305455" r="-401031" b="-123636"/>
                          </a:stretch>
                        </a:blipFill>
                      </a:tcPr>
                    </a:tc>
                    <a:tc>
                      <a:txBody>
                        <a:bodyPr/>
                        <a:lstStyle/>
                        <a:p>
                          <a:endParaRPr lang="en-US"/>
                        </a:p>
                      </a:txBody>
                      <a:tcPr>
                        <a:blipFill>
                          <a:blip r:embed="rId3"/>
                          <a:stretch>
                            <a:fillRect l="-100000" t="-305455" r="-301031" b="-123636"/>
                          </a:stretch>
                        </a:blipFill>
                      </a:tcPr>
                    </a:tc>
                    <a:tc>
                      <a:txBody>
                        <a:bodyPr/>
                        <a:lstStyle/>
                        <a:p>
                          <a:endParaRPr lang="en-US"/>
                        </a:p>
                      </a:txBody>
                      <a:tcPr>
                        <a:blipFill>
                          <a:blip r:embed="rId3"/>
                          <a:stretch>
                            <a:fillRect l="-199315" t="-305455" r="-200000" b="-123636"/>
                          </a:stretch>
                        </a:blipFill>
                      </a:tcPr>
                    </a:tc>
                    <a:tc>
                      <a:txBody>
                        <a:bodyPr/>
                        <a:lstStyle/>
                        <a:p>
                          <a:endParaRPr lang="en-US"/>
                        </a:p>
                      </a:txBody>
                      <a:tcPr>
                        <a:blipFill>
                          <a:blip r:embed="rId3"/>
                          <a:stretch>
                            <a:fillRect l="-300344" t="-305455" r="-100687" b="-123636"/>
                          </a:stretch>
                        </a:blipFill>
                      </a:tcPr>
                    </a:tc>
                    <a:tc>
                      <a:txBody>
                        <a:bodyPr/>
                        <a:lstStyle/>
                        <a:p>
                          <a:endParaRPr lang="en-US"/>
                        </a:p>
                      </a:txBody>
                      <a:tcPr>
                        <a:blipFill>
                          <a:blip r:embed="rId3"/>
                          <a:stretch>
                            <a:fillRect l="-400344" t="-305455" r="-687" b="-123636"/>
                          </a:stretch>
                        </a:blipFill>
                      </a:tcPr>
                    </a:tc>
                    <a:extLst>
                      <a:ext uri="{0D108BD9-81ED-4DB2-BD59-A6C34878D82A}">
                        <a16:rowId xmlns:a16="http://schemas.microsoft.com/office/drawing/2014/main" val="1011141060"/>
                      </a:ext>
                    </a:extLst>
                  </a:tr>
                  <a:tr h="335280">
                    <a:tc>
                      <a:txBody>
                        <a:bodyPr/>
                        <a:lstStyle/>
                        <a:p>
                          <a:endParaRPr lang="en-US"/>
                        </a:p>
                      </a:txBody>
                      <a:tcPr>
                        <a:blipFill>
                          <a:blip r:embed="rId3"/>
                          <a:stretch>
                            <a:fillRect t="-405455" r="-401031" b="-23636"/>
                          </a:stretch>
                        </a:blipFill>
                      </a:tcPr>
                    </a:tc>
                    <a:tc>
                      <a:txBody>
                        <a:bodyPr/>
                        <a:lstStyle/>
                        <a:p>
                          <a:pPr algn="ctr"/>
                          <a:r>
                            <a:rPr lang="es-BO" sz="1600" dirty="0">
                              <a:solidFill>
                                <a:schemeClr val="bg1"/>
                              </a:solidFill>
                            </a:rPr>
                            <a:t>4300</a:t>
                          </a:r>
                        </a:p>
                      </a:txBody>
                      <a:tcPr/>
                    </a:tc>
                    <a:tc>
                      <a:txBody>
                        <a:bodyPr/>
                        <a:lstStyle/>
                        <a:p>
                          <a:pPr algn="ctr"/>
                          <a:r>
                            <a:rPr lang="es-BO" sz="1600" dirty="0">
                              <a:solidFill>
                                <a:schemeClr val="bg1"/>
                              </a:solidFill>
                            </a:rPr>
                            <a:t>32</a:t>
                          </a:r>
                        </a:p>
                      </a:txBody>
                      <a:tcPr/>
                    </a:tc>
                    <a:tc>
                      <a:txBody>
                        <a:bodyPr/>
                        <a:lstStyle/>
                        <a:p>
                          <a:pPr algn="ctr"/>
                          <a:r>
                            <a:rPr lang="es-BO" sz="1600" dirty="0">
                              <a:solidFill>
                                <a:schemeClr val="bg1"/>
                              </a:solidFill>
                            </a:rPr>
                            <a:t>40</a:t>
                          </a:r>
                        </a:p>
                      </a:txBody>
                      <a:tcPr/>
                    </a:tc>
                    <a:tc>
                      <a:txBody>
                        <a:bodyPr/>
                        <a:lstStyle/>
                        <a:p>
                          <a:pPr algn="ctr"/>
                          <a:r>
                            <a:rPr lang="es-BO" sz="1600" dirty="0">
                              <a:solidFill>
                                <a:schemeClr val="bg1"/>
                              </a:solidFill>
                            </a:rPr>
                            <a:t>13</a:t>
                          </a:r>
                        </a:p>
                      </a:txBody>
                      <a:tcPr/>
                    </a:tc>
                    <a:extLst>
                      <a:ext uri="{0D108BD9-81ED-4DB2-BD59-A6C34878D82A}">
                        <a16:rowId xmlns:a16="http://schemas.microsoft.com/office/drawing/2014/main" val="3264653052"/>
                      </a:ext>
                    </a:extLst>
                  </a:tr>
                </a:tbl>
              </a:graphicData>
            </a:graphic>
          </p:graphicFrame>
        </mc:Fallback>
      </mc:AlternateContent>
    </p:spTree>
    <p:extLst>
      <p:ext uri="{BB962C8B-B14F-4D97-AF65-F5344CB8AC3E}">
        <p14:creationId xmlns:p14="http://schemas.microsoft.com/office/powerpoint/2010/main" val="72875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t>Econometría y </a:t>
            </a:r>
            <a:r>
              <a:rPr lang="es-BO" dirty="0">
                <a:solidFill>
                  <a:srgbClr val="7030A0"/>
                </a:solidFill>
              </a:rPr>
              <a:t>machine </a:t>
            </a:r>
            <a:r>
              <a:rPr lang="es-BO" dirty="0" err="1">
                <a:solidFill>
                  <a:srgbClr val="7030A0"/>
                </a:solidFill>
              </a:rPr>
              <a:t>learning</a:t>
            </a:r>
            <a:endParaRPr lang="es-BO" dirty="0">
              <a:solidFill>
                <a:srgbClr val="7030A0"/>
              </a:solidFill>
            </a:endParaRPr>
          </a:p>
        </p:txBody>
      </p:sp>
      <p:sp>
        <p:nvSpPr>
          <p:cNvPr id="5" name="TextBox 4">
            <a:extLst>
              <a:ext uri="{FF2B5EF4-FFF2-40B4-BE49-F238E27FC236}">
                <a16:creationId xmlns:a16="http://schemas.microsoft.com/office/drawing/2014/main" id="{6562FECF-6FBE-FA75-8578-9B58FAE75AA7}"/>
              </a:ext>
            </a:extLst>
          </p:cNvPr>
          <p:cNvSpPr txBox="1"/>
          <p:nvPr/>
        </p:nvSpPr>
        <p:spPr>
          <a:xfrm>
            <a:off x="404261" y="1105210"/>
            <a:ext cx="11146055" cy="3539430"/>
          </a:xfrm>
          <a:prstGeom prst="rect">
            <a:avLst/>
          </a:prstGeom>
          <a:noFill/>
        </p:spPr>
        <p:txBody>
          <a:bodyPr wrap="square">
            <a:spAutoFit/>
          </a:bodyPr>
          <a:lstStyle/>
          <a:p>
            <a:r>
              <a:rPr lang="es-419" sz="2800" b="1" dirty="0">
                <a:latin typeface="Cambria Math" panose="02040503050406030204" pitchFamily="18" charset="0"/>
                <a:ea typeface="Cambria Math" panose="02040503050406030204" pitchFamily="18" charset="0"/>
              </a:rPr>
              <a:t>Partición de datos </a:t>
            </a:r>
            <a:r>
              <a:rPr lang="es-419" sz="2800" b="1" dirty="0">
                <a:solidFill>
                  <a:srgbClr val="00B050"/>
                </a:solidFill>
                <a:latin typeface="Cambria Math" panose="02040503050406030204" pitchFamily="18" charset="0"/>
                <a:ea typeface="Cambria Math" panose="02040503050406030204" pitchFamily="18" charset="0"/>
              </a:rPr>
              <a:t>en 4 grupos</a:t>
            </a:r>
            <a:r>
              <a:rPr lang="es-419" sz="2800" b="1" dirty="0">
                <a:latin typeface="Cambria Math" panose="02040503050406030204" pitchFamily="18" charset="0"/>
                <a:ea typeface="Cambria Math" panose="02040503050406030204" pitchFamily="18" charset="0"/>
              </a:rPr>
              <a:t>:</a:t>
            </a:r>
          </a:p>
          <a:p>
            <a:pPr lvl="1"/>
            <a:r>
              <a:rPr lang="es-419" sz="2800" b="0" dirty="0">
                <a:solidFill>
                  <a:schemeClr val="tx1"/>
                </a:solidFill>
                <a:latin typeface="Cambria Math" panose="02040503050406030204" pitchFamily="18" charset="0"/>
                <a:ea typeface="Cambria Math" panose="02040503050406030204" pitchFamily="18" charset="0"/>
              </a:rPr>
              <a:t>Entrenamiento (</a:t>
            </a:r>
            <a:r>
              <a:rPr lang="es-419" sz="2800" b="0" dirty="0" err="1">
                <a:solidFill>
                  <a:schemeClr val="tx1"/>
                </a:solidFill>
                <a:latin typeface="Cambria Math" panose="02040503050406030204" pitchFamily="18" charset="0"/>
                <a:ea typeface="Cambria Math" panose="02040503050406030204" pitchFamily="18" charset="0"/>
              </a:rPr>
              <a:t>train</a:t>
            </a:r>
            <a:r>
              <a:rPr lang="es-419" sz="2800" b="0" dirty="0">
                <a:solidFill>
                  <a:schemeClr val="tx1"/>
                </a:solidFill>
                <a:latin typeface="Cambria Math" panose="02040503050406030204" pitchFamily="18" charset="0"/>
                <a:ea typeface="Cambria Math" panose="02040503050406030204" pitchFamily="18" charset="0"/>
              </a:rPr>
              <a:t>): </a:t>
            </a:r>
            <a:r>
              <a:rPr lang="es-419" sz="2800" b="0" dirty="0">
                <a:latin typeface="Cambria Math" panose="02040503050406030204" pitchFamily="18" charset="0"/>
                <a:ea typeface="Cambria Math" panose="02040503050406030204" pitchFamily="18" charset="0"/>
              </a:rPr>
              <a:t>i = 1,…,m</a:t>
            </a: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r>
              <a:rPr lang="es-419" sz="2800" b="0" dirty="0">
                <a:solidFill>
                  <a:schemeClr val="tx1"/>
                </a:solidFill>
                <a:latin typeface="Cambria Math" panose="02040503050406030204" pitchFamily="18" charset="0"/>
                <a:ea typeface="Cambria Math" panose="02040503050406030204" pitchFamily="18" charset="0"/>
              </a:rPr>
              <a:t>Evaluación (test): </a:t>
            </a:r>
            <a:r>
              <a:rPr lang="es-419" sz="2800" b="0" dirty="0">
                <a:latin typeface="Cambria Math" panose="02040503050406030204" pitchFamily="18" charset="0"/>
                <a:ea typeface="Cambria Math" panose="02040503050406030204" pitchFamily="18" charset="0"/>
              </a:rPr>
              <a:t>i = m, m+1,…, n</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CFA4A7FB-5C58-43A3-A658-459969C17AA2}"/>
                  </a:ext>
                </a:extLst>
              </p:cNvPr>
              <p:cNvGraphicFramePr>
                <a:graphicFrameLocks noGrp="1"/>
              </p:cNvGraphicFramePr>
              <p:nvPr>
                <p:extLst>
                  <p:ext uri="{D42A27DB-BD31-4B8C-83A1-F6EECF244321}">
                    <p14:modId xmlns:p14="http://schemas.microsoft.com/office/powerpoint/2010/main" val="649081951"/>
                  </p:ext>
                </p:extLst>
              </p:nvPr>
            </p:nvGraphicFramePr>
            <p:xfrm>
              <a:off x="3589155" y="2157370"/>
              <a:ext cx="5013690" cy="1554480"/>
            </p:xfrm>
            <a:graphic>
              <a:graphicData uri="http://schemas.openxmlformats.org/drawingml/2006/table">
                <a:tbl>
                  <a:tblPr firstRow="1" bandRow="1">
                    <a:tableStyleId>{21E4AEA4-8DFA-4A89-87EB-49C32662AFE0}</a:tableStyleId>
                  </a:tblPr>
                  <a:tblGrid>
                    <a:gridCol w="1002738">
                      <a:extLst>
                        <a:ext uri="{9D8B030D-6E8A-4147-A177-3AD203B41FA5}">
                          <a16:colId xmlns:a16="http://schemas.microsoft.com/office/drawing/2014/main" val="3224223277"/>
                        </a:ext>
                      </a:extLst>
                    </a:gridCol>
                    <a:gridCol w="1002738">
                      <a:extLst>
                        <a:ext uri="{9D8B030D-6E8A-4147-A177-3AD203B41FA5}">
                          <a16:colId xmlns:a16="http://schemas.microsoft.com/office/drawing/2014/main" val="1168369410"/>
                        </a:ext>
                      </a:extLst>
                    </a:gridCol>
                    <a:gridCol w="1002738">
                      <a:extLst>
                        <a:ext uri="{9D8B030D-6E8A-4147-A177-3AD203B41FA5}">
                          <a16:colId xmlns:a16="http://schemas.microsoft.com/office/drawing/2014/main" val="4237726424"/>
                        </a:ext>
                      </a:extLst>
                    </a:gridCol>
                    <a:gridCol w="1002738">
                      <a:extLst>
                        <a:ext uri="{9D8B030D-6E8A-4147-A177-3AD203B41FA5}">
                          <a16:colId xmlns:a16="http://schemas.microsoft.com/office/drawing/2014/main" val="428843040"/>
                        </a:ext>
                      </a:extLst>
                    </a:gridCol>
                    <a:gridCol w="1002738">
                      <a:extLst>
                        <a:ext uri="{9D8B030D-6E8A-4147-A177-3AD203B41FA5}">
                          <a16:colId xmlns:a16="http://schemas.microsoft.com/office/drawing/2014/main" val="3919270291"/>
                        </a:ext>
                      </a:extLst>
                    </a:gridCol>
                  </a:tblGrid>
                  <a:tr h="143242">
                    <a:tc>
                      <a:txBody>
                        <a:bodyPr/>
                        <a:lstStyle/>
                        <a:p>
                          <a:pPr algn="ctr"/>
                          <a:r>
                            <a:rPr lang="es-BO" sz="1100" dirty="0">
                              <a:solidFill>
                                <a:schemeClr val="tx1"/>
                              </a:solidFill>
                            </a:rPr>
                            <a:t>persona</a:t>
                          </a:r>
                        </a:p>
                      </a:txBody>
                      <a:tcPr/>
                    </a:tc>
                    <a:tc>
                      <a:txBody>
                        <a:bodyPr/>
                        <a:lstStyle/>
                        <a:p>
                          <a:pPr algn="ctr"/>
                          <a:r>
                            <a:rPr lang="es-BO" sz="1100" dirty="0">
                              <a:solidFill>
                                <a:schemeClr val="tx1"/>
                              </a:solidFill>
                            </a:rPr>
                            <a:t>salario</a:t>
                          </a:r>
                        </a:p>
                      </a:txBody>
                      <a:tcPr/>
                    </a:tc>
                    <a:tc>
                      <a:txBody>
                        <a:bodyPr/>
                        <a:lstStyle/>
                        <a:p>
                          <a:pPr algn="ctr"/>
                          <a:r>
                            <a:rPr lang="es-BO" sz="1100" dirty="0">
                              <a:solidFill>
                                <a:schemeClr val="tx1"/>
                              </a:solidFill>
                            </a:rPr>
                            <a:t>educación </a:t>
                          </a:r>
                        </a:p>
                      </a:txBody>
                      <a:tcPr/>
                    </a:tc>
                    <a:tc>
                      <a:txBody>
                        <a:bodyPr/>
                        <a:lstStyle/>
                        <a:p>
                          <a:pPr algn="ctr"/>
                          <a:r>
                            <a:rPr lang="es-BO" sz="1100" dirty="0">
                              <a:solidFill>
                                <a:schemeClr val="tx1"/>
                              </a:solidFill>
                            </a:rPr>
                            <a:t>edad </a:t>
                          </a:r>
                        </a:p>
                      </a:txBody>
                      <a:tcPr/>
                    </a:tc>
                    <a:tc>
                      <a:txBody>
                        <a:bodyPr/>
                        <a:lstStyle/>
                        <a:p>
                          <a:pPr algn="ctr"/>
                          <a:r>
                            <a:rPr lang="es-BO" sz="1100" dirty="0">
                              <a:solidFill>
                                <a:schemeClr val="tx1"/>
                              </a:solidFill>
                            </a:rPr>
                            <a:t>experiencia</a:t>
                          </a:r>
                        </a:p>
                      </a:txBody>
                      <a:tcPr/>
                    </a:tc>
                    <a:extLst>
                      <a:ext uri="{0D108BD9-81ED-4DB2-BD59-A6C34878D82A}">
                        <a16:rowId xmlns:a16="http://schemas.microsoft.com/office/drawing/2014/main" val="1048531815"/>
                      </a:ext>
                    </a:extLst>
                  </a:tr>
                  <a:tr h="143242">
                    <a:tc>
                      <a:txBody>
                        <a:bodyPr/>
                        <a:lstStyle/>
                        <a:p>
                          <a:pPr algn="ctr"/>
                          <a14:m>
                            <m:oMath xmlns:m="http://schemas.openxmlformats.org/officeDocument/2006/math">
                              <m:r>
                                <a:rPr lang="en-US" sz="1100" b="0" dirty="0" smtClean="0">
                                  <a:solidFill>
                                    <a:srgbClr val="FF0000"/>
                                  </a:solidFill>
                                  <a:latin typeface="Cambria Math" panose="02040503050406030204" pitchFamily="18" charset="0"/>
                                </a:rPr>
                                <m:t>𝑖</m:t>
                              </m:r>
                            </m:oMath>
                          </a14:m>
                          <a:r>
                            <a:rPr lang="es-BO" sz="1100" dirty="0"/>
                            <a:t> = 1</a:t>
                          </a:r>
                        </a:p>
                      </a:txBody>
                      <a:tcPr/>
                    </a:tc>
                    <a:tc>
                      <a:txBody>
                        <a:bodyPr/>
                        <a:lstStyle/>
                        <a:p>
                          <a:pPr algn="ctr"/>
                          <a:r>
                            <a:rPr lang="es-BO" sz="1100" dirty="0"/>
                            <a:t>2640</a:t>
                          </a:r>
                        </a:p>
                      </a:txBody>
                      <a:tcPr/>
                    </a:tc>
                    <a:tc>
                      <a:txBody>
                        <a:bodyPr/>
                        <a:lstStyle/>
                        <a:p>
                          <a:pPr algn="ctr"/>
                          <a:r>
                            <a:rPr lang="es-BO" sz="1100" dirty="0"/>
                            <a:t>24</a:t>
                          </a:r>
                        </a:p>
                      </a:txBody>
                      <a:tcPr/>
                    </a:tc>
                    <a:tc>
                      <a:txBody>
                        <a:bodyPr/>
                        <a:lstStyle/>
                        <a:p>
                          <a:pPr algn="ctr"/>
                          <a:r>
                            <a:rPr lang="es-BO" sz="1100" dirty="0"/>
                            <a:t>40</a:t>
                          </a:r>
                        </a:p>
                      </a:txBody>
                      <a:tcPr/>
                    </a:tc>
                    <a:tc>
                      <a:txBody>
                        <a:bodyPr/>
                        <a:lstStyle/>
                        <a:p>
                          <a:pPr algn="ctr"/>
                          <a:r>
                            <a:rPr lang="es-BO" sz="1100" dirty="0"/>
                            <a:t>10</a:t>
                          </a:r>
                        </a:p>
                      </a:txBody>
                      <a:tcPr/>
                    </a:tc>
                    <a:extLst>
                      <a:ext uri="{0D108BD9-81ED-4DB2-BD59-A6C34878D82A}">
                        <a16:rowId xmlns:a16="http://schemas.microsoft.com/office/drawing/2014/main" val="2938154520"/>
                      </a:ext>
                    </a:extLst>
                  </a:tr>
                  <a:tr h="143242">
                    <a:tc>
                      <a:txBody>
                        <a:bodyPr/>
                        <a:lstStyle/>
                        <a:p>
                          <a:pPr algn="ctr"/>
                          <a14:m>
                            <m:oMathPara xmlns:m="http://schemas.openxmlformats.org/officeDocument/2006/math">
                              <m:oMathParaPr>
                                <m:jc m:val="centerGroup"/>
                              </m:oMathParaPr>
                              <m:oMath xmlns:m="http://schemas.openxmlformats.org/officeDocument/2006/math">
                                <m:r>
                                  <a:rPr lang="es-BO" sz="1100" smtClean="0">
                                    <a:latin typeface="Cambria Math" panose="02040503050406030204" pitchFamily="18" charset="0"/>
                                  </a:rPr>
                                  <m:t>⋮</m:t>
                                </m:r>
                              </m:oMath>
                            </m:oMathPara>
                          </a14:m>
                          <a:endParaRPr lang="es-BO" sz="1100" dirty="0"/>
                        </a:p>
                      </a:txBody>
                      <a:tcPr/>
                    </a:tc>
                    <a:tc>
                      <a:txBody>
                        <a:bodyPr/>
                        <a:lstStyle/>
                        <a:p>
                          <a:pPr algn="ctr"/>
                          <a14:m>
                            <m:oMathPara xmlns:m="http://schemas.openxmlformats.org/officeDocument/2006/math">
                              <m:oMathParaPr>
                                <m:jc m:val="centerGroup"/>
                              </m:oMathParaPr>
                              <m:oMath xmlns:m="http://schemas.openxmlformats.org/officeDocument/2006/math">
                                <m:r>
                                  <a:rPr lang="es-BO" sz="1100" smtClean="0">
                                    <a:latin typeface="Cambria Math" panose="02040503050406030204" pitchFamily="18" charset="0"/>
                                  </a:rPr>
                                  <m:t>⋮</m:t>
                                </m:r>
                              </m:oMath>
                            </m:oMathPara>
                          </a14:m>
                          <a:endParaRPr lang="es-BO"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84234"/>
                      </a:ext>
                    </a:extLst>
                  </a:tr>
                  <a:tr h="1432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100" b="0" dirty="0" smtClean="0">
                                  <a:solidFill>
                                    <a:srgbClr val="FF0000"/>
                                  </a:solidFill>
                                  <a:latin typeface="Cambria Math" panose="02040503050406030204" pitchFamily="18" charset="0"/>
                                </a:rPr>
                                <m:t>𝑖</m:t>
                              </m:r>
                            </m:oMath>
                          </a14:m>
                          <a:r>
                            <a:rPr lang="es-BO" sz="1100" dirty="0"/>
                            <a:t> = 8</a:t>
                          </a:r>
                        </a:p>
                      </a:txBody>
                      <a:tcPr/>
                    </a:tc>
                    <a:tc>
                      <a:txBody>
                        <a:bodyPr/>
                        <a:lstStyle/>
                        <a:p>
                          <a:pPr algn="ctr"/>
                          <a:r>
                            <a:rPr lang="es-BO" sz="1100" dirty="0"/>
                            <a:t>6400</a:t>
                          </a:r>
                        </a:p>
                      </a:txBody>
                      <a:tcPr/>
                    </a:tc>
                    <a:tc>
                      <a:txBody>
                        <a:bodyPr/>
                        <a:lstStyle/>
                        <a:p>
                          <a:pPr algn="ctr"/>
                          <a:r>
                            <a:rPr lang="es-BO" sz="1100" dirty="0"/>
                            <a:t>30</a:t>
                          </a:r>
                        </a:p>
                      </a:txBody>
                      <a:tcPr/>
                    </a:tc>
                    <a:tc>
                      <a:txBody>
                        <a:bodyPr/>
                        <a:lstStyle/>
                        <a:p>
                          <a:pPr algn="ctr"/>
                          <a:r>
                            <a:rPr lang="es-BO" sz="1100" dirty="0"/>
                            <a:t>57</a:t>
                          </a:r>
                        </a:p>
                      </a:txBody>
                      <a:tcPr/>
                    </a:tc>
                    <a:tc>
                      <a:txBody>
                        <a:bodyPr/>
                        <a:lstStyle/>
                        <a:p>
                          <a:pPr algn="ctr"/>
                          <a:r>
                            <a:rPr lang="es-BO" sz="1100" dirty="0"/>
                            <a:t>12</a:t>
                          </a:r>
                        </a:p>
                      </a:txBody>
                      <a:tcPr/>
                    </a:tc>
                    <a:extLst>
                      <a:ext uri="{0D108BD9-81ED-4DB2-BD59-A6C34878D82A}">
                        <a16:rowId xmlns:a16="http://schemas.microsoft.com/office/drawing/2014/main" val="2728154459"/>
                      </a:ext>
                    </a:extLst>
                  </a:tr>
                  <a:tr h="143242">
                    <a:tc>
                      <a:txBody>
                        <a:bodyPr/>
                        <a:lstStyle/>
                        <a:p>
                          <a:pPr algn="ctr"/>
                          <a14:m>
                            <m:oMathPara xmlns:m="http://schemas.openxmlformats.org/officeDocument/2006/math">
                              <m:oMathParaPr>
                                <m:jc m:val="centerGroup"/>
                              </m:oMathParaPr>
                              <m:oMath xmlns:m="http://schemas.openxmlformats.org/officeDocument/2006/math">
                                <m:r>
                                  <a:rPr lang="es-BO" sz="1100" smtClean="0">
                                    <a:latin typeface="Cambria Math" panose="02040503050406030204" pitchFamily="18" charset="0"/>
                                  </a:rPr>
                                  <m:t>⋮</m:t>
                                </m:r>
                              </m:oMath>
                            </m:oMathPara>
                          </a14:m>
                          <a:endParaRPr lang="es-BO" sz="1100" dirty="0"/>
                        </a:p>
                      </a:txBody>
                      <a:tcPr/>
                    </a:tc>
                    <a:tc>
                      <a:txBody>
                        <a:bodyPr/>
                        <a:lstStyle/>
                        <a:p>
                          <a:pPr algn="ctr"/>
                          <a14:m>
                            <m:oMathPara xmlns:m="http://schemas.openxmlformats.org/officeDocument/2006/math">
                              <m:oMathParaPr>
                                <m:jc m:val="centerGroup"/>
                              </m:oMathParaPr>
                              <m:oMath xmlns:m="http://schemas.openxmlformats.org/officeDocument/2006/math">
                                <m:r>
                                  <a:rPr lang="es-BO" sz="1100" smtClean="0">
                                    <a:latin typeface="Cambria Math" panose="02040503050406030204" pitchFamily="18" charset="0"/>
                                  </a:rPr>
                                  <m:t>⋮</m:t>
                                </m:r>
                              </m:oMath>
                            </m:oMathPara>
                          </a14:m>
                          <a:endParaRPr lang="es-BO" sz="11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100" b="0" u="none" strike="noStrike" kern="120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s-BO" sz="11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011141060"/>
                      </a:ext>
                    </a:extLst>
                  </a:tr>
                  <a:tr h="1432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100" b="0" dirty="0" smtClean="0">
                                  <a:solidFill>
                                    <a:srgbClr val="FF0000"/>
                                  </a:solidFill>
                                  <a:latin typeface="Cambria Math" panose="02040503050406030204" pitchFamily="18" charset="0"/>
                                </a:rPr>
                                <m:t>𝑖</m:t>
                              </m:r>
                            </m:oMath>
                          </a14:m>
                          <a:r>
                            <a:rPr lang="es-BO" sz="1100" dirty="0"/>
                            <a:t> = m</a:t>
                          </a:r>
                        </a:p>
                      </a:txBody>
                      <a:tcPr/>
                    </a:tc>
                    <a:tc>
                      <a:txBody>
                        <a:bodyPr/>
                        <a:lstStyle/>
                        <a:p>
                          <a:pPr algn="ctr"/>
                          <a:r>
                            <a:rPr lang="es-BO" sz="1100" dirty="0"/>
                            <a:t>3555</a:t>
                          </a:r>
                        </a:p>
                      </a:txBody>
                      <a:tcPr/>
                    </a:tc>
                    <a:tc>
                      <a:txBody>
                        <a:bodyPr/>
                        <a:lstStyle/>
                        <a:p>
                          <a:pPr algn="ctr"/>
                          <a:r>
                            <a:rPr lang="es-BO" sz="1100" dirty="0"/>
                            <a:t>29</a:t>
                          </a:r>
                        </a:p>
                      </a:txBody>
                      <a:tcPr/>
                    </a:tc>
                    <a:tc>
                      <a:txBody>
                        <a:bodyPr/>
                        <a:lstStyle/>
                        <a:p>
                          <a:pPr algn="ctr"/>
                          <a:r>
                            <a:rPr lang="es-BO" sz="1100" dirty="0"/>
                            <a:t>32</a:t>
                          </a:r>
                        </a:p>
                      </a:txBody>
                      <a:tcPr/>
                    </a:tc>
                    <a:tc>
                      <a:txBody>
                        <a:bodyPr/>
                        <a:lstStyle/>
                        <a:p>
                          <a:pPr algn="ctr"/>
                          <a:r>
                            <a:rPr lang="es-BO" sz="1100" dirty="0"/>
                            <a:t>9</a:t>
                          </a:r>
                        </a:p>
                      </a:txBody>
                      <a:tcPr/>
                    </a:tc>
                    <a:extLst>
                      <a:ext uri="{0D108BD9-81ED-4DB2-BD59-A6C34878D82A}">
                        <a16:rowId xmlns:a16="http://schemas.microsoft.com/office/drawing/2014/main" val="3264653052"/>
                      </a:ext>
                    </a:extLst>
                  </a:tr>
                </a:tbl>
              </a:graphicData>
            </a:graphic>
          </p:graphicFrame>
        </mc:Choice>
        <mc:Fallback xmlns="">
          <p:graphicFrame>
            <p:nvGraphicFramePr>
              <p:cNvPr id="3" name="Table 3">
                <a:extLst>
                  <a:ext uri="{FF2B5EF4-FFF2-40B4-BE49-F238E27FC236}">
                    <a16:creationId xmlns:a16="http://schemas.microsoft.com/office/drawing/2014/main" id="{CFA4A7FB-5C58-43A3-A658-459969C17AA2}"/>
                  </a:ext>
                </a:extLst>
              </p:cNvPr>
              <p:cNvGraphicFramePr>
                <a:graphicFrameLocks noGrp="1"/>
              </p:cNvGraphicFramePr>
              <p:nvPr>
                <p:extLst>
                  <p:ext uri="{D42A27DB-BD31-4B8C-83A1-F6EECF244321}">
                    <p14:modId xmlns:p14="http://schemas.microsoft.com/office/powerpoint/2010/main" val="649081951"/>
                  </p:ext>
                </p:extLst>
              </p:nvPr>
            </p:nvGraphicFramePr>
            <p:xfrm>
              <a:off x="3589155" y="2157370"/>
              <a:ext cx="5013690" cy="1554480"/>
            </p:xfrm>
            <a:graphic>
              <a:graphicData uri="http://schemas.openxmlformats.org/drawingml/2006/table">
                <a:tbl>
                  <a:tblPr firstRow="1" bandRow="1">
                    <a:tableStyleId>{21E4AEA4-8DFA-4A89-87EB-49C32662AFE0}</a:tableStyleId>
                  </a:tblPr>
                  <a:tblGrid>
                    <a:gridCol w="1002738">
                      <a:extLst>
                        <a:ext uri="{9D8B030D-6E8A-4147-A177-3AD203B41FA5}">
                          <a16:colId xmlns:a16="http://schemas.microsoft.com/office/drawing/2014/main" val="3224223277"/>
                        </a:ext>
                      </a:extLst>
                    </a:gridCol>
                    <a:gridCol w="1002738">
                      <a:extLst>
                        <a:ext uri="{9D8B030D-6E8A-4147-A177-3AD203B41FA5}">
                          <a16:colId xmlns:a16="http://schemas.microsoft.com/office/drawing/2014/main" val="1168369410"/>
                        </a:ext>
                      </a:extLst>
                    </a:gridCol>
                    <a:gridCol w="1002738">
                      <a:extLst>
                        <a:ext uri="{9D8B030D-6E8A-4147-A177-3AD203B41FA5}">
                          <a16:colId xmlns:a16="http://schemas.microsoft.com/office/drawing/2014/main" val="4237726424"/>
                        </a:ext>
                      </a:extLst>
                    </a:gridCol>
                    <a:gridCol w="1002738">
                      <a:extLst>
                        <a:ext uri="{9D8B030D-6E8A-4147-A177-3AD203B41FA5}">
                          <a16:colId xmlns:a16="http://schemas.microsoft.com/office/drawing/2014/main" val="428843040"/>
                        </a:ext>
                      </a:extLst>
                    </a:gridCol>
                    <a:gridCol w="1002738">
                      <a:extLst>
                        <a:ext uri="{9D8B030D-6E8A-4147-A177-3AD203B41FA5}">
                          <a16:colId xmlns:a16="http://schemas.microsoft.com/office/drawing/2014/main" val="3919270291"/>
                        </a:ext>
                      </a:extLst>
                    </a:gridCol>
                  </a:tblGrid>
                  <a:tr h="259080">
                    <a:tc>
                      <a:txBody>
                        <a:bodyPr/>
                        <a:lstStyle/>
                        <a:p>
                          <a:pPr algn="ctr"/>
                          <a:r>
                            <a:rPr lang="es-BO" sz="1100" dirty="0">
                              <a:solidFill>
                                <a:schemeClr val="tx1"/>
                              </a:solidFill>
                            </a:rPr>
                            <a:t>persona</a:t>
                          </a:r>
                        </a:p>
                      </a:txBody>
                      <a:tcPr/>
                    </a:tc>
                    <a:tc>
                      <a:txBody>
                        <a:bodyPr/>
                        <a:lstStyle/>
                        <a:p>
                          <a:pPr algn="ctr"/>
                          <a:r>
                            <a:rPr lang="es-BO" sz="1100" dirty="0">
                              <a:solidFill>
                                <a:schemeClr val="tx1"/>
                              </a:solidFill>
                            </a:rPr>
                            <a:t>salario</a:t>
                          </a:r>
                        </a:p>
                      </a:txBody>
                      <a:tcPr/>
                    </a:tc>
                    <a:tc>
                      <a:txBody>
                        <a:bodyPr/>
                        <a:lstStyle/>
                        <a:p>
                          <a:pPr algn="ctr"/>
                          <a:r>
                            <a:rPr lang="es-BO" sz="1100" dirty="0">
                              <a:solidFill>
                                <a:schemeClr val="tx1"/>
                              </a:solidFill>
                            </a:rPr>
                            <a:t>educación </a:t>
                          </a:r>
                        </a:p>
                      </a:txBody>
                      <a:tcPr/>
                    </a:tc>
                    <a:tc>
                      <a:txBody>
                        <a:bodyPr/>
                        <a:lstStyle/>
                        <a:p>
                          <a:pPr algn="ctr"/>
                          <a:r>
                            <a:rPr lang="es-BO" sz="1100" dirty="0">
                              <a:solidFill>
                                <a:schemeClr val="tx1"/>
                              </a:solidFill>
                            </a:rPr>
                            <a:t>edad </a:t>
                          </a:r>
                        </a:p>
                      </a:txBody>
                      <a:tcPr/>
                    </a:tc>
                    <a:tc>
                      <a:txBody>
                        <a:bodyPr/>
                        <a:lstStyle/>
                        <a:p>
                          <a:pPr algn="ctr"/>
                          <a:r>
                            <a:rPr lang="es-BO" sz="1100" dirty="0">
                              <a:solidFill>
                                <a:schemeClr val="tx1"/>
                              </a:solidFill>
                            </a:rPr>
                            <a:t>experiencia</a:t>
                          </a:r>
                        </a:p>
                      </a:txBody>
                      <a:tcPr/>
                    </a:tc>
                    <a:extLst>
                      <a:ext uri="{0D108BD9-81ED-4DB2-BD59-A6C34878D82A}">
                        <a16:rowId xmlns:a16="http://schemas.microsoft.com/office/drawing/2014/main" val="1048531815"/>
                      </a:ext>
                    </a:extLst>
                  </a:tr>
                  <a:tr h="259080">
                    <a:tc>
                      <a:txBody>
                        <a:bodyPr/>
                        <a:lstStyle/>
                        <a:p>
                          <a:endParaRPr lang="en-US"/>
                        </a:p>
                      </a:txBody>
                      <a:tcPr>
                        <a:blipFill>
                          <a:blip r:embed="rId2"/>
                          <a:stretch>
                            <a:fillRect l="-606" t="-104762" r="-401818" b="-423810"/>
                          </a:stretch>
                        </a:blipFill>
                      </a:tcPr>
                    </a:tc>
                    <a:tc>
                      <a:txBody>
                        <a:bodyPr/>
                        <a:lstStyle/>
                        <a:p>
                          <a:pPr algn="ctr"/>
                          <a:r>
                            <a:rPr lang="es-BO" sz="1100" dirty="0"/>
                            <a:t>2640</a:t>
                          </a:r>
                        </a:p>
                      </a:txBody>
                      <a:tcPr/>
                    </a:tc>
                    <a:tc>
                      <a:txBody>
                        <a:bodyPr/>
                        <a:lstStyle/>
                        <a:p>
                          <a:pPr algn="ctr"/>
                          <a:r>
                            <a:rPr lang="es-BO" sz="1100" dirty="0"/>
                            <a:t>24</a:t>
                          </a:r>
                        </a:p>
                      </a:txBody>
                      <a:tcPr/>
                    </a:tc>
                    <a:tc>
                      <a:txBody>
                        <a:bodyPr/>
                        <a:lstStyle/>
                        <a:p>
                          <a:pPr algn="ctr"/>
                          <a:r>
                            <a:rPr lang="es-BO" sz="1100" dirty="0"/>
                            <a:t>40</a:t>
                          </a:r>
                        </a:p>
                      </a:txBody>
                      <a:tcPr/>
                    </a:tc>
                    <a:tc>
                      <a:txBody>
                        <a:bodyPr/>
                        <a:lstStyle/>
                        <a:p>
                          <a:pPr algn="ctr"/>
                          <a:r>
                            <a:rPr lang="es-BO" sz="1100" dirty="0"/>
                            <a:t>10</a:t>
                          </a:r>
                        </a:p>
                      </a:txBody>
                      <a:tcPr/>
                    </a:tc>
                    <a:extLst>
                      <a:ext uri="{0D108BD9-81ED-4DB2-BD59-A6C34878D82A}">
                        <a16:rowId xmlns:a16="http://schemas.microsoft.com/office/drawing/2014/main" val="2938154520"/>
                      </a:ext>
                    </a:extLst>
                  </a:tr>
                  <a:tr h="259080">
                    <a:tc>
                      <a:txBody>
                        <a:bodyPr/>
                        <a:lstStyle/>
                        <a:p>
                          <a:endParaRPr lang="en-US"/>
                        </a:p>
                      </a:txBody>
                      <a:tcPr>
                        <a:blipFill>
                          <a:blip r:embed="rId2"/>
                          <a:stretch>
                            <a:fillRect l="-606" t="-200000" r="-401818" b="-313953"/>
                          </a:stretch>
                        </a:blipFill>
                      </a:tcPr>
                    </a:tc>
                    <a:tc>
                      <a:txBody>
                        <a:bodyPr/>
                        <a:lstStyle/>
                        <a:p>
                          <a:endParaRPr lang="en-US"/>
                        </a:p>
                      </a:txBody>
                      <a:tcPr>
                        <a:blipFill>
                          <a:blip r:embed="rId2"/>
                          <a:stretch>
                            <a:fillRect l="-100606" t="-200000" r="-301818" b="-313953"/>
                          </a:stretch>
                        </a:blipFill>
                      </a:tcPr>
                    </a:tc>
                    <a:tc>
                      <a:txBody>
                        <a:bodyPr/>
                        <a:lstStyle/>
                        <a:p>
                          <a:endParaRPr lang="en-US"/>
                        </a:p>
                      </a:txBody>
                      <a:tcPr>
                        <a:blipFill>
                          <a:blip r:embed="rId2"/>
                          <a:stretch>
                            <a:fillRect l="-201829" t="-200000" r="-203659" b="-313953"/>
                          </a:stretch>
                        </a:blipFill>
                      </a:tcPr>
                    </a:tc>
                    <a:tc>
                      <a:txBody>
                        <a:bodyPr/>
                        <a:lstStyle/>
                        <a:p>
                          <a:endParaRPr lang="en-US"/>
                        </a:p>
                      </a:txBody>
                      <a:tcPr>
                        <a:blipFill>
                          <a:blip r:embed="rId2"/>
                          <a:stretch>
                            <a:fillRect l="-300000" t="-200000" r="-102424" b="-313953"/>
                          </a:stretch>
                        </a:blipFill>
                      </a:tcPr>
                    </a:tc>
                    <a:tc>
                      <a:txBody>
                        <a:bodyPr/>
                        <a:lstStyle/>
                        <a:p>
                          <a:endParaRPr lang="en-US"/>
                        </a:p>
                      </a:txBody>
                      <a:tcPr>
                        <a:blipFill>
                          <a:blip r:embed="rId2"/>
                          <a:stretch>
                            <a:fillRect l="-400000" t="-200000" r="-2424" b="-313953"/>
                          </a:stretch>
                        </a:blipFill>
                      </a:tcPr>
                    </a:tc>
                    <a:extLst>
                      <a:ext uri="{0D108BD9-81ED-4DB2-BD59-A6C34878D82A}">
                        <a16:rowId xmlns:a16="http://schemas.microsoft.com/office/drawing/2014/main" val="984234"/>
                      </a:ext>
                    </a:extLst>
                  </a:tr>
                  <a:tr h="259080">
                    <a:tc>
                      <a:txBody>
                        <a:bodyPr/>
                        <a:lstStyle/>
                        <a:p>
                          <a:endParaRPr lang="en-US"/>
                        </a:p>
                      </a:txBody>
                      <a:tcPr>
                        <a:blipFill>
                          <a:blip r:embed="rId2"/>
                          <a:stretch>
                            <a:fillRect l="-606" t="-300000" r="-401818" b="-213953"/>
                          </a:stretch>
                        </a:blipFill>
                      </a:tcPr>
                    </a:tc>
                    <a:tc>
                      <a:txBody>
                        <a:bodyPr/>
                        <a:lstStyle/>
                        <a:p>
                          <a:pPr algn="ctr"/>
                          <a:r>
                            <a:rPr lang="es-BO" sz="1100" dirty="0"/>
                            <a:t>6400</a:t>
                          </a:r>
                        </a:p>
                      </a:txBody>
                      <a:tcPr/>
                    </a:tc>
                    <a:tc>
                      <a:txBody>
                        <a:bodyPr/>
                        <a:lstStyle/>
                        <a:p>
                          <a:pPr algn="ctr"/>
                          <a:r>
                            <a:rPr lang="es-BO" sz="1100" dirty="0"/>
                            <a:t>30</a:t>
                          </a:r>
                        </a:p>
                      </a:txBody>
                      <a:tcPr/>
                    </a:tc>
                    <a:tc>
                      <a:txBody>
                        <a:bodyPr/>
                        <a:lstStyle/>
                        <a:p>
                          <a:pPr algn="ctr"/>
                          <a:r>
                            <a:rPr lang="es-BO" sz="1100" dirty="0"/>
                            <a:t>57</a:t>
                          </a:r>
                        </a:p>
                      </a:txBody>
                      <a:tcPr/>
                    </a:tc>
                    <a:tc>
                      <a:txBody>
                        <a:bodyPr/>
                        <a:lstStyle/>
                        <a:p>
                          <a:pPr algn="ctr"/>
                          <a:r>
                            <a:rPr lang="es-BO" sz="1100" dirty="0"/>
                            <a:t>12</a:t>
                          </a:r>
                        </a:p>
                      </a:txBody>
                      <a:tcPr/>
                    </a:tc>
                    <a:extLst>
                      <a:ext uri="{0D108BD9-81ED-4DB2-BD59-A6C34878D82A}">
                        <a16:rowId xmlns:a16="http://schemas.microsoft.com/office/drawing/2014/main" val="2728154459"/>
                      </a:ext>
                    </a:extLst>
                  </a:tr>
                  <a:tr h="259080">
                    <a:tc>
                      <a:txBody>
                        <a:bodyPr/>
                        <a:lstStyle/>
                        <a:p>
                          <a:endParaRPr lang="en-US"/>
                        </a:p>
                      </a:txBody>
                      <a:tcPr>
                        <a:blipFill>
                          <a:blip r:embed="rId2"/>
                          <a:stretch>
                            <a:fillRect l="-606" t="-409524" r="-401818" b="-119048"/>
                          </a:stretch>
                        </a:blipFill>
                      </a:tcPr>
                    </a:tc>
                    <a:tc>
                      <a:txBody>
                        <a:bodyPr/>
                        <a:lstStyle/>
                        <a:p>
                          <a:endParaRPr lang="en-US"/>
                        </a:p>
                      </a:txBody>
                      <a:tcPr>
                        <a:blipFill>
                          <a:blip r:embed="rId2"/>
                          <a:stretch>
                            <a:fillRect l="-100606" t="-409524" r="-301818" b="-119048"/>
                          </a:stretch>
                        </a:blipFill>
                      </a:tcPr>
                    </a:tc>
                    <a:tc>
                      <a:txBody>
                        <a:bodyPr/>
                        <a:lstStyle/>
                        <a:p>
                          <a:endParaRPr lang="en-US"/>
                        </a:p>
                      </a:txBody>
                      <a:tcPr>
                        <a:blipFill>
                          <a:blip r:embed="rId2"/>
                          <a:stretch>
                            <a:fillRect l="-201829" t="-409524" r="-203659" b="-119048"/>
                          </a:stretch>
                        </a:blipFill>
                      </a:tcPr>
                    </a:tc>
                    <a:tc>
                      <a:txBody>
                        <a:bodyPr/>
                        <a:lstStyle/>
                        <a:p>
                          <a:endParaRPr lang="en-US"/>
                        </a:p>
                      </a:txBody>
                      <a:tcPr>
                        <a:blipFill>
                          <a:blip r:embed="rId2"/>
                          <a:stretch>
                            <a:fillRect l="-300000" t="-409524" r="-102424" b="-119048"/>
                          </a:stretch>
                        </a:blipFill>
                      </a:tcPr>
                    </a:tc>
                    <a:tc>
                      <a:txBody>
                        <a:bodyPr/>
                        <a:lstStyle/>
                        <a:p>
                          <a:endParaRPr lang="en-US"/>
                        </a:p>
                      </a:txBody>
                      <a:tcPr>
                        <a:blipFill>
                          <a:blip r:embed="rId2"/>
                          <a:stretch>
                            <a:fillRect l="-400000" t="-409524" r="-2424" b="-119048"/>
                          </a:stretch>
                        </a:blipFill>
                      </a:tcPr>
                    </a:tc>
                    <a:extLst>
                      <a:ext uri="{0D108BD9-81ED-4DB2-BD59-A6C34878D82A}">
                        <a16:rowId xmlns:a16="http://schemas.microsoft.com/office/drawing/2014/main" val="1011141060"/>
                      </a:ext>
                    </a:extLst>
                  </a:tr>
                  <a:tr h="259080">
                    <a:tc>
                      <a:txBody>
                        <a:bodyPr/>
                        <a:lstStyle/>
                        <a:p>
                          <a:endParaRPr lang="en-US"/>
                        </a:p>
                      </a:txBody>
                      <a:tcPr>
                        <a:blipFill>
                          <a:blip r:embed="rId2"/>
                          <a:stretch>
                            <a:fillRect l="-606" t="-497674" r="-401818" b="-16279"/>
                          </a:stretch>
                        </a:blipFill>
                      </a:tcPr>
                    </a:tc>
                    <a:tc>
                      <a:txBody>
                        <a:bodyPr/>
                        <a:lstStyle/>
                        <a:p>
                          <a:pPr algn="ctr"/>
                          <a:r>
                            <a:rPr lang="es-BO" sz="1100" dirty="0"/>
                            <a:t>3555</a:t>
                          </a:r>
                        </a:p>
                      </a:txBody>
                      <a:tcPr/>
                    </a:tc>
                    <a:tc>
                      <a:txBody>
                        <a:bodyPr/>
                        <a:lstStyle/>
                        <a:p>
                          <a:pPr algn="ctr"/>
                          <a:r>
                            <a:rPr lang="es-BO" sz="1100" dirty="0"/>
                            <a:t>29</a:t>
                          </a:r>
                        </a:p>
                      </a:txBody>
                      <a:tcPr/>
                    </a:tc>
                    <a:tc>
                      <a:txBody>
                        <a:bodyPr/>
                        <a:lstStyle/>
                        <a:p>
                          <a:pPr algn="ctr"/>
                          <a:r>
                            <a:rPr lang="es-BO" sz="1100" dirty="0"/>
                            <a:t>32</a:t>
                          </a:r>
                        </a:p>
                      </a:txBody>
                      <a:tcPr/>
                    </a:tc>
                    <a:tc>
                      <a:txBody>
                        <a:bodyPr/>
                        <a:lstStyle/>
                        <a:p>
                          <a:pPr algn="ctr"/>
                          <a:r>
                            <a:rPr lang="es-BO" sz="1100" dirty="0"/>
                            <a:t>9</a:t>
                          </a:r>
                        </a:p>
                      </a:txBody>
                      <a:tcPr/>
                    </a:tc>
                    <a:extLst>
                      <a:ext uri="{0D108BD9-81ED-4DB2-BD59-A6C34878D82A}">
                        <a16:rowId xmlns:a16="http://schemas.microsoft.com/office/drawing/2014/main" val="326465305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8D114CA7-4D50-9B11-A4C9-E6697A98A3FA}"/>
                  </a:ext>
                </a:extLst>
              </p:cNvPr>
              <p:cNvGraphicFramePr>
                <a:graphicFrameLocks noGrp="1"/>
              </p:cNvGraphicFramePr>
              <p:nvPr>
                <p:extLst>
                  <p:ext uri="{D42A27DB-BD31-4B8C-83A1-F6EECF244321}">
                    <p14:modId xmlns:p14="http://schemas.microsoft.com/office/powerpoint/2010/main" val="3007257600"/>
                  </p:ext>
                </p:extLst>
              </p:nvPr>
            </p:nvGraphicFramePr>
            <p:xfrm>
              <a:off x="3589155" y="4775124"/>
              <a:ext cx="5178925" cy="1219200"/>
            </p:xfrm>
            <a:graphic>
              <a:graphicData uri="http://schemas.openxmlformats.org/drawingml/2006/table">
                <a:tbl>
                  <a:tblPr firstRow="1" bandRow="1">
                    <a:tableStyleId>{37CE84F3-28C3-443E-9E96-99CF82512B78}</a:tableStyleId>
                  </a:tblPr>
                  <a:tblGrid>
                    <a:gridCol w="1035785">
                      <a:extLst>
                        <a:ext uri="{9D8B030D-6E8A-4147-A177-3AD203B41FA5}">
                          <a16:colId xmlns:a16="http://schemas.microsoft.com/office/drawing/2014/main" val="3224223277"/>
                        </a:ext>
                      </a:extLst>
                    </a:gridCol>
                    <a:gridCol w="1035785">
                      <a:extLst>
                        <a:ext uri="{9D8B030D-6E8A-4147-A177-3AD203B41FA5}">
                          <a16:colId xmlns:a16="http://schemas.microsoft.com/office/drawing/2014/main" val="1168369410"/>
                        </a:ext>
                      </a:extLst>
                    </a:gridCol>
                    <a:gridCol w="1035785">
                      <a:extLst>
                        <a:ext uri="{9D8B030D-6E8A-4147-A177-3AD203B41FA5}">
                          <a16:colId xmlns:a16="http://schemas.microsoft.com/office/drawing/2014/main" val="4237726424"/>
                        </a:ext>
                      </a:extLst>
                    </a:gridCol>
                    <a:gridCol w="1035785">
                      <a:extLst>
                        <a:ext uri="{9D8B030D-6E8A-4147-A177-3AD203B41FA5}">
                          <a16:colId xmlns:a16="http://schemas.microsoft.com/office/drawing/2014/main" val="428843040"/>
                        </a:ext>
                      </a:extLst>
                    </a:gridCol>
                    <a:gridCol w="1035785">
                      <a:extLst>
                        <a:ext uri="{9D8B030D-6E8A-4147-A177-3AD203B41FA5}">
                          <a16:colId xmlns:a16="http://schemas.microsoft.com/office/drawing/2014/main" val="3919270291"/>
                        </a:ext>
                      </a:extLst>
                    </a:gridCol>
                  </a:tblGrid>
                  <a:tr h="243323">
                    <a:tc>
                      <a:txBody>
                        <a:bodyPr/>
                        <a:lstStyle/>
                        <a:p>
                          <a:pPr algn="ctr"/>
                          <a:r>
                            <a:rPr lang="es-BO" sz="1000" dirty="0">
                              <a:solidFill>
                                <a:schemeClr val="bg1"/>
                              </a:solidFill>
                            </a:rPr>
                            <a:t>persona</a:t>
                          </a:r>
                        </a:p>
                      </a:txBody>
                      <a:tcPr/>
                    </a:tc>
                    <a:tc>
                      <a:txBody>
                        <a:bodyPr/>
                        <a:lstStyle/>
                        <a:p>
                          <a:pPr algn="ctr"/>
                          <a:r>
                            <a:rPr lang="es-BO" sz="1000" dirty="0">
                              <a:solidFill>
                                <a:schemeClr val="bg1"/>
                              </a:solidFill>
                            </a:rPr>
                            <a:t>salario</a:t>
                          </a:r>
                        </a:p>
                      </a:txBody>
                      <a:tcPr/>
                    </a:tc>
                    <a:tc>
                      <a:txBody>
                        <a:bodyPr/>
                        <a:lstStyle/>
                        <a:p>
                          <a:pPr algn="ctr"/>
                          <a:r>
                            <a:rPr lang="es-BO" sz="1000" dirty="0">
                              <a:solidFill>
                                <a:schemeClr val="bg1"/>
                              </a:solidFill>
                            </a:rPr>
                            <a:t>educación </a:t>
                          </a:r>
                        </a:p>
                      </a:txBody>
                      <a:tcPr/>
                    </a:tc>
                    <a:tc>
                      <a:txBody>
                        <a:bodyPr/>
                        <a:lstStyle/>
                        <a:p>
                          <a:pPr algn="ctr"/>
                          <a:r>
                            <a:rPr lang="es-BO" sz="1000" dirty="0">
                              <a:solidFill>
                                <a:schemeClr val="bg1"/>
                              </a:solidFill>
                            </a:rPr>
                            <a:t>edad </a:t>
                          </a:r>
                        </a:p>
                      </a:txBody>
                      <a:tcPr/>
                    </a:tc>
                    <a:tc>
                      <a:txBody>
                        <a:bodyPr/>
                        <a:lstStyle/>
                        <a:p>
                          <a:pPr algn="ctr"/>
                          <a:r>
                            <a:rPr lang="es-BO" sz="1000" dirty="0">
                              <a:solidFill>
                                <a:schemeClr val="bg1"/>
                              </a:solidFill>
                            </a:rPr>
                            <a:t>experiencia</a:t>
                          </a:r>
                        </a:p>
                      </a:txBody>
                      <a:tcPr/>
                    </a:tc>
                    <a:extLst>
                      <a:ext uri="{0D108BD9-81ED-4DB2-BD59-A6C34878D82A}">
                        <a16:rowId xmlns:a16="http://schemas.microsoft.com/office/drawing/2014/main" val="1048531815"/>
                      </a:ext>
                    </a:extLst>
                  </a:tr>
                  <a:tr h="243323">
                    <a:tc>
                      <a:txBody>
                        <a:bodyPr/>
                        <a:lstStyle/>
                        <a:p>
                          <a:pPr algn="ctr"/>
                          <a14:m>
                            <m:oMath xmlns:m="http://schemas.openxmlformats.org/officeDocument/2006/math">
                              <m:r>
                                <a:rPr lang="en-US" sz="1000" b="0" dirty="0" smtClean="0">
                                  <a:solidFill>
                                    <a:schemeClr val="bg1"/>
                                  </a:solidFill>
                                  <a:latin typeface="Cambria Math" panose="02040503050406030204" pitchFamily="18" charset="0"/>
                                </a:rPr>
                                <m:t>𝑖</m:t>
                              </m:r>
                            </m:oMath>
                          </a14:m>
                          <a:r>
                            <a:rPr lang="es-BO" sz="1000" dirty="0">
                              <a:solidFill>
                                <a:schemeClr val="bg1"/>
                              </a:solidFill>
                            </a:rPr>
                            <a:t> = m</a:t>
                          </a:r>
                        </a:p>
                      </a:txBody>
                      <a:tcPr/>
                    </a:tc>
                    <a:tc>
                      <a:txBody>
                        <a:bodyPr/>
                        <a:lstStyle/>
                        <a:p>
                          <a:pPr algn="ctr"/>
                          <a:r>
                            <a:rPr lang="es-BO" sz="1000" dirty="0">
                              <a:solidFill>
                                <a:schemeClr val="bg1"/>
                              </a:solidFill>
                            </a:rPr>
                            <a:t>5656</a:t>
                          </a:r>
                        </a:p>
                      </a:txBody>
                      <a:tcPr/>
                    </a:tc>
                    <a:tc>
                      <a:txBody>
                        <a:bodyPr/>
                        <a:lstStyle/>
                        <a:p>
                          <a:pPr algn="ctr"/>
                          <a:r>
                            <a:rPr lang="es-BO" sz="1000" dirty="0">
                              <a:solidFill>
                                <a:schemeClr val="bg1"/>
                              </a:solidFill>
                            </a:rPr>
                            <a:t>27</a:t>
                          </a:r>
                        </a:p>
                      </a:txBody>
                      <a:tcPr/>
                    </a:tc>
                    <a:tc>
                      <a:txBody>
                        <a:bodyPr/>
                        <a:lstStyle/>
                        <a:p>
                          <a:pPr algn="ctr"/>
                          <a:r>
                            <a:rPr lang="es-BO" sz="1000" dirty="0">
                              <a:solidFill>
                                <a:schemeClr val="bg1"/>
                              </a:solidFill>
                            </a:rPr>
                            <a:t>38</a:t>
                          </a:r>
                        </a:p>
                      </a:txBody>
                      <a:tcPr/>
                    </a:tc>
                    <a:tc>
                      <a:txBody>
                        <a:bodyPr/>
                        <a:lstStyle/>
                        <a:p>
                          <a:pPr algn="ctr"/>
                          <a:r>
                            <a:rPr lang="es-BO" sz="1000" dirty="0">
                              <a:solidFill>
                                <a:schemeClr val="bg1"/>
                              </a:solidFill>
                            </a:rPr>
                            <a:t>5</a:t>
                          </a:r>
                        </a:p>
                      </a:txBody>
                      <a:tcPr/>
                    </a:tc>
                    <a:extLst>
                      <a:ext uri="{0D108BD9-81ED-4DB2-BD59-A6C34878D82A}">
                        <a16:rowId xmlns:a16="http://schemas.microsoft.com/office/drawing/2014/main" val="2938154520"/>
                      </a:ext>
                    </a:extLst>
                  </a:tr>
                  <a:tr h="2433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000" b="0" dirty="0" smtClean="0">
                                  <a:solidFill>
                                    <a:schemeClr val="bg1"/>
                                  </a:solidFill>
                                  <a:latin typeface="Cambria Math" panose="02040503050406030204" pitchFamily="18" charset="0"/>
                                </a:rPr>
                                <m:t>𝑖</m:t>
                              </m:r>
                            </m:oMath>
                          </a14:m>
                          <a:r>
                            <a:rPr lang="es-BO" sz="1000" dirty="0">
                              <a:solidFill>
                                <a:schemeClr val="bg1"/>
                              </a:solidFill>
                            </a:rPr>
                            <a:t> = m+1</a:t>
                          </a:r>
                        </a:p>
                      </a:txBody>
                      <a:tcPr/>
                    </a:tc>
                    <a:tc>
                      <a:txBody>
                        <a:bodyPr/>
                        <a:lstStyle/>
                        <a:p>
                          <a:pPr algn="ctr"/>
                          <a:r>
                            <a:rPr lang="es-BO" sz="1000" dirty="0">
                              <a:solidFill>
                                <a:schemeClr val="bg1"/>
                              </a:solidFill>
                            </a:rPr>
                            <a:t>3322</a:t>
                          </a:r>
                        </a:p>
                      </a:txBody>
                      <a:tcPr/>
                    </a:tc>
                    <a:tc>
                      <a:txBody>
                        <a:bodyPr/>
                        <a:lstStyle/>
                        <a:p>
                          <a:pPr algn="ctr"/>
                          <a:r>
                            <a:rPr lang="es-BO" sz="1000" dirty="0">
                              <a:solidFill>
                                <a:schemeClr val="bg1"/>
                              </a:solidFill>
                            </a:rPr>
                            <a:t>24</a:t>
                          </a:r>
                        </a:p>
                      </a:txBody>
                      <a:tcPr/>
                    </a:tc>
                    <a:tc>
                      <a:txBody>
                        <a:bodyPr/>
                        <a:lstStyle/>
                        <a:p>
                          <a:pPr algn="ctr"/>
                          <a:r>
                            <a:rPr lang="es-BO" sz="1000" dirty="0">
                              <a:solidFill>
                                <a:schemeClr val="bg1"/>
                              </a:solidFill>
                            </a:rPr>
                            <a:t>37</a:t>
                          </a:r>
                        </a:p>
                      </a:txBody>
                      <a:tcPr/>
                    </a:tc>
                    <a:tc>
                      <a:txBody>
                        <a:bodyPr/>
                        <a:lstStyle/>
                        <a:p>
                          <a:pPr algn="ctr"/>
                          <a:r>
                            <a:rPr lang="es-BO" sz="1000" dirty="0">
                              <a:solidFill>
                                <a:schemeClr val="bg1"/>
                              </a:solidFill>
                            </a:rPr>
                            <a:t>10</a:t>
                          </a:r>
                        </a:p>
                      </a:txBody>
                      <a:tcPr/>
                    </a:tc>
                    <a:extLst>
                      <a:ext uri="{0D108BD9-81ED-4DB2-BD59-A6C34878D82A}">
                        <a16:rowId xmlns:a16="http://schemas.microsoft.com/office/drawing/2014/main" val="2728154459"/>
                      </a:ext>
                    </a:extLst>
                  </a:tr>
                  <a:tr h="243323">
                    <a:tc>
                      <a:txBody>
                        <a:bodyPr/>
                        <a:lstStyle/>
                        <a:p>
                          <a:pPr algn="ctr"/>
                          <a14:m>
                            <m:oMathPara xmlns:m="http://schemas.openxmlformats.org/officeDocument/2006/math">
                              <m:oMathParaPr>
                                <m:jc m:val="centerGroup"/>
                              </m:oMathParaPr>
                              <m:oMath xmlns:m="http://schemas.openxmlformats.org/officeDocument/2006/math">
                                <m:r>
                                  <a:rPr lang="es-BO" sz="1000" smtClean="0">
                                    <a:solidFill>
                                      <a:schemeClr val="bg1"/>
                                    </a:solidFill>
                                    <a:latin typeface="Cambria Math" panose="02040503050406030204" pitchFamily="18" charset="0"/>
                                  </a:rPr>
                                  <m:t>⋮</m:t>
                                </m:r>
                              </m:oMath>
                            </m:oMathPara>
                          </a14:m>
                          <a:endParaRPr lang="es-BO" sz="1000"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s-BO" sz="1000" smtClean="0">
                                    <a:solidFill>
                                      <a:schemeClr val="bg1"/>
                                    </a:solidFill>
                                    <a:latin typeface="Cambria Math" panose="02040503050406030204" pitchFamily="18" charset="0"/>
                                  </a:rPr>
                                  <m:t>⋮</m:t>
                                </m:r>
                              </m:oMath>
                            </m:oMathPara>
                          </a14:m>
                          <a:endParaRPr lang="es-BO" sz="1000"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000" b="0" u="none" strike="noStrike" kern="1200" cap="none" spc="0" normalizeH="0" baseline="0" noProof="0" smtClean="0">
                                    <a:ln>
                                      <a:noFill/>
                                    </a:ln>
                                    <a:solidFill>
                                      <a:schemeClr val="bg1"/>
                                    </a:solidFill>
                                    <a:effectLst/>
                                    <a:uLnTx/>
                                    <a:uFillTx/>
                                    <a:latin typeface="Cambria Math" panose="02040503050406030204" pitchFamily="18" charset="0"/>
                                  </a:rPr>
                                  <m:t>⋮</m:t>
                                </m:r>
                              </m:oMath>
                            </m:oMathPara>
                          </a14:m>
                          <a:endParaRPr kumimoji="0" lang="es-BO" sz="10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000" b="0" u="none" strike="noStrike" kern="1200" cap="none" spc="0" normalizeH="0" baseline="0" noProof="0" smtClean="0">
                                    <a:ln>
                                      <a:noFill/>
                                    </a:ln>
                                    <a:solidFill>
                                      <a:schemeClr val="bg1"/>
                                    </a:solidFill>
                                    <a:effectLst/>
                                    <a:uLnTx/>
                                    <a:uFillTx/>
                                    <a:latin typeface="Cambria Math" panose="02040503050406030204" pitchFamily="18" charset="0"/>
                                  </a:rPr>
                                  <m:t>⋮</m:t>
                                </m:r>
                              </m:oMath>
                            </m:oMathPara>
                          </a14:m>
                          <a:endParaRPr kumimoji="0" lang="es-BO" sz="10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BO" sz="1000" b="0" u="none" strike="noStrike" kern="1200" cap="none" spc="0" normalizeH="0" baseline="0" noProof="0" smtClean="0">
                                    <a:ln>
                                      <a:noFill/>
                                    </a:ln>
                                    <a:solidFill>
                                      <a:schemeClr val="bg1"/>
                                    </a:solidFill>
                                    <a:effectLst/>
                                    <a:uLnTx/>
                                    <a:uFillTx/>
                                    <a:latin typeface="Cambria Math" panose="02040503050406030204" pitchFamily="18" charset="0"/>
                                  </a:rPr>
                                  <m:t>⋮</m:t>
                                </m:r>
                              </m:oMath>
                            </m:oMathPara>
                          </a14:m>
                          <a:endParaRPr kumimoji="0" lang="es-BO" sz="1000" b="0" i="0" u="none" strike="noStrike" kern="1200" cap="none" spc="0" normalizeH="0" baseline="0" noProof="0" dirty="0">
                            <a:ln>
                              <a:noFill/>
                            </a:ln>
                            <a:solidFill>
                              <a:schemeClr val="bg1"/>
                            </a:solidFill>
                            <a:effectLst/>
                            <a:uLnTx/>
                            <a:uFillTx/>
                            <a:latin typeface="Calibri" panose="020F0502020204030204"/>
                            <a:ea typeface="+mn-ea"/>
                            <a:cs typeface="+mn-cs"/>
                          </a:endParaRPr>
                        </a:p>
                      </a:txBody>
                      <a:tcPr/>
                    </a:tc>
                    <a:extLst>
                      <a:ext uri="{0D108BD9-81ED-4DB2-BD59-A6C34878D82A}">
                        <a16:rowId xmlns:a16="http://schemas.microsoft.com/office/drawing/2014/main" val="1011141060"/>
                      </a:ext>
                    </a:extLst>
                  </a:tr>
                  <a:tr h="2433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000" b="0" dirty="0" smtClean="0">
                                  <a:solidFill>
                                    <a:schemeClr val="bg1"/>
                                  </a:solidFill>
                                  <a:latin typeface="Cambria Math" panose="02040503050406030204" pitchFamily="18" charset="0"/>
                                </a:rPr>
                                <m:t>𝑖</m:t>
                              </m:r>
                            </m:oMath>
                          </a14:m>
                          <a:r>
                            <a:rPr lang="es-BO" sz="1000" dirty="0">
                              <a:solidFill>
                                <a:schemeClr val="bg1"/>
                              </a:solidFill>
                            </a:rPr>
                            <a:t> = n</a:t>
                          </a:r>
                        </a:p>
                      </a:txBody>
                      <a:tcPr/>
                    </a:tc>
                    <a:tc>
                      <a:txBody>
                        <a:bodyPr/>
                        <a:lstStyle/>
                        <a:p>
                          <a:pPr algn="ctr"/>
                          <a:r>
                            <a:rPr lang="es-BO" sz="1000" dirty="0">
                              <a:solidFill>
                                <a:schemeClr val="bg1"/>
                              </a:solidFill>
                            </a:rPr>
                            <a:t>4300</a:t>
                          </a:r>
                        </a:p>
                      </a:txBody>
                      <a:tcPr/>
                    </a:tc>
                    <a:tc>
                      <a:txBody>
                        <a:bodyPr/>
                        <a:lstStyle/>
                        <a:p>
                          <a:pPr algn="ctr"/>
                          <a:r>
                            <a:rPr lang="es-BO" sz="1000" dirty="0">
                              <a:solidFill>
                                <a:schemeClr val="bg1"/>
                              </a:solidFill>
                            </a:rPr>
                            <a:t>32</a:t>
                          </a:r>
                        </a:p>
                      </a:txBody>
                      <a:tcPr/>
                    </a:tc>
                    <a:tc>
                      <a:txBody>
                        <a:bodyPr/>
                        <a:lstStyle/>
                        <a:p>
                          <a:pPr algn="ctr"/>
                          <a:r>
                            <a:rPr lang="es-BO" sz="1000" dirty="0">
                              <a:solidFill>
                                <a:schemeClr val="bg1"/>
                              </a:solidFill>
                            </a:rPr>
                            <a:t>40</a:t>
                          </a:r>
                        </a:p>
                      </a:txBody>
                      <a:tcPr/>
                    </a:tc>
                    <a:tc>
                      <a:txBody>
                        <a:bodyPr/>
                        <a:lstStyle/>
                        <a:p>
                          <a:pPr algn="ctr"/>
                          <a:r>
                            <a:rPr lang="es-BO" sz="1000" dirty="0">
                              <a:solidFill>
                                <a:schemeClr val="bg1"/>
                              </a:solidFill>
                            </a:rPr>
                            <a:t>13</a:t>
                          </a:r>
                        </a:p>
                      </a:txBody>
                      <a:tcPr/>
                    </a:tc>
                    <a:extLst>
                      <a:ext uri="{0D108BD9-81ED-4DB2-BD59-A6C34878D82A}">
                        <a16:rowId xmlns:a16="http://schemas.microsoft.com/office/drawing/2014/main" val="3264653052"/>
                      </a:ext>
                    </a:extLst>
                  </a:tr>
                </a:tbl>
              </a:graphicData>
            </a:graphic>
          </p:graphicFrame>
        </mc:Choice>
        <mc:Fallback xmlns="">
          <p:graphicFrame>
            <p:nvGraphicFramePr>
              <p:cNvPr id="4" name="Table 3">
                <a:extLst>
                  <a:ext uri="{FF2B5EF4-FFF2-40B4-BE49-F238E27FC236}">
                    <a16:creationId xmlns:a16="http://schemas.microsoft.com/office/drawing/2014/main" id="{8D114CA7-4D50-9B11-A4C9-E6697A98A3FA}"/>
                  </a:ext>
                </a:extLst>
              </p:cNvPr>
              <p:cNvGraphicFramePr>
                <a:graphicFrameLocks noGrp="1"/>
              </p:cNvGraphicFramePr>
              <p:nvPr>
                <p:extLst>
                  <p:ext uri="{D42A27DB-BD31-4B8C-83A1-F6EECF244321}">
                    <p14:modId xmlns:p14="http://schemas.microsoft.com/office/powerpoint/2010/main" val="3007257600"/>
                  </p:ext>
                </p:extLst>
              </p:nvPr>
            </p:nvGraphicFramePr>
            <p:xfrm>
              <a:off x="3589155" y="4775124"/>
              <a:ext cx="5178925" cy="1219200"/>
            </p:xfrm>
            <a:graphic>
              <a:graphicData uri="http://schemas.openxmlformats.org/drawingml/2006/table">
                <a:tbl>
                  <a:tblPr firstRow="1" bandRow="1">
                    <a:tableStyleId>{37CE84F3-28C3-443E-9E96-99CF82512B78}</a:tableStyleId>
                  </a:tblPr>
                  <a:tblGrid>
                    <a:gridCol w="1035785">
                      <a:extLst>
                        <a:ext uri="{9D8B030D-6E8A-4147-A177-3AD203B41FA5}">
                          <a16:colId xmlns:a16="http://schemas.microsoft.com/office/drawing/2014/main" val="3224223277"/>
                        </a:ext>
                      </a:extLst>
                    </a:gridCol>
                    <a:gridCol w="1035785">
                      <a:extLst>
                        <a:ext uri="{9D8B030D-6E8A-4147-A177-3AD203B41FA5}">
                          <a16:colId xmlns:a16="http://schemas.microsoft.com/office/drawing/2014/main" val="1168369410"/>
                        </a:ext>
                      </a:extLst>
                    </a:gridCol>
                    <a:gridCol w="1035785">
                      <a:extLst>
                        <a:ext uri="{9D8B030D-6E8A-4147-A177-3AD203B41FA5}">
                          <a16:colId xmlns:a16="http://schemas.microsoft.com/office/drawing/2014/main" val="4237726424"/>
                        </a:ext>
                      </a:extLst>
                    </a:gridCol>
                    <a:gridCol w="1035785">
                      <a:extLst>
                        <a:ext uri="{9D8B030D-6E8A-4147-A177-3AD203B41FA5}">
                          <a16:colId xmlns:a16="http://schemas.microsoft.com/office/drawing/2014/main" val="428843040"/>
                        </a:ext>
                      </a:extLst>
                    </a:gridCol>
                    <a:gridCol w="1035785">
                      <a:extLst>
                        <a:ext uri="{9D8B030D-6E8A-4147-A177-3AD203B41FA5}">
                          <a16:colId xmlns:a16="http://schemas.microsoft.com/office/drawing/2014/main" val="3919270291"/>
                        </a:ext>
                      </a:extLst>
                    </a:gridCol>
                  </a:tblGrid>
                  <a:tr h="243840">
                    <a:tc>
                      <a:txBody>
                        <a:bodyPr/>
                        <a:lstStyle/>
                        <a:p>
                          <a:pPr algn="ctr"/>
                          <a:r>
                            <a:rPr lang="es-BO" sz="1000" dirty="0">
                              <a:solidFill>
                                <a:schemeClr val="bg1"/>
                              </a:solidFill>
                            </a:rPr>
                            <a:t>persona</a:t>
                          </a:r>
                        </a:p>
                      </a:txBody>
                      <a:tcPr/>
                    </a:tc>
                    <a:tc>
                      <a:txBody>
                        <a:bodyPr/>
                        <a:lstStyle/>
                        <a:p>
                          <a:pPr algn="ctr"/>
                          <a:r>
                            <a:rPr lang="es-BO" sz="1000" dirty="0">
                              <a:solidFill>
                                <a:schemeClr val="bg1"/>
                              </a:solidFill>
                            </a:rPr>
                            <a:t>salario</a:t>
                          </a:r>
                        </a:p>
                      </a:txBody>
                      <a:tcPr/>
                    </a:tc>
                    <a:tc>
                      <a:txBody>
                        <a:bodyPr/>
                        <a:lstStyle/>
                        <a:p>
                          <a:pPr algn="ctr"/>
                          <a:r>
                            <a:rPr lang="es-BO" sz="1000" dirty="0">
                              <a:solidFill>
                                <a:schemeClr val="bg1"/>
                              </a:solidFill>
                            </a:rPr>
                            <a:t>educación </a:t>
                          </a:r>
                        </a:p>
                      </a:txBody>
                      <a:tcPr/>
                    </a:tc>
                    <a:tc>
                      <a:txBody>
                        <a:bodyPr/>
                        <a:lstStyle/>
                        <a:p>
                          <a:pPr algn="ctr"/>
                          <a:r>
                            <a:rPr lang="es-BO" sz="1000" dirty="0">
                              <a:solidFill>
                                <a:schemeClr val="bg1"/>
                              </a:solidFill>
                            </a:rPr>
                            <a:t>edad </a:t>
                          </a:r>
                        </a:p>
                      </a:txBody>
                      <a:tcPr/>
                    </a:tc>
                    <a:tc>
                      <a:txBody>
                        <a:bodyPr/>
                        <a:lstStyle/>
                        <a:p>
                          <a:pPr algn="ctr"/>
                          <a:r>
                            <a:rPr lang="es-BO" sz="1000" dirty="0">
                              <a:solidFill>
                                <a:schemeClr val="bg1"/>
                              </a:solidFill>
                            </a:rPr>
                            <a:t>experiencia</a:t>
                          </a:r>
                        </a:p>
                      </a:txBody>
                      <a:tcPr/>
                    </a:tc>
                    <a:extLst>
                      <a:ext uri="{0D108BD9-81ED-4DB2-BD59-A6C34878D82A}">
                        <a16:rowId xmlns:a16="http://schemas.microsoft.com/office/drawing/2014/main" val="1048531815"/>
                      </a:ext>
                    </a:extLst>
                  </a:tr>
                  <a:tr h="243840">
                    <a:tc>
                      <a:txBody>
                        <a:bodyPr/>
                        <a:lstStyle/>
                        <a:p>
                          <a:endParaRPr lang="en-US"/>
                        </a:p>
                      </a:txBody>
                      <a:tcPr>
                        <a:blipFill>
                          <a:blip r:embed="rId3"/>
                          <a:stretch>
                            <a:fillRect t="-100000" r="-401765" b="-317500"/>
                          </a:stretch>
                        </a:blipFill>
                      </a:tcPr>
                    </a:tc>
                    <a:tc>
                      <a:txBody>
                        <a:bodyPr/>
                        <a:lstStyle/>
                        <a:p>
                          <a:pPr algn="ctr"/>
                          <a:r>
                            <a:rPr lang="es-BO" sz="1000" dirty="0">
                              <a:solidFill>
                                <a:schemeClr val="bg1"/>
                              </a:solidFill>
                            </a:rPr>
                            <a:t>5656</a:t>
                          </a:r>
                        </a:p>
                      </a:txBody>
                      <a:tcPr/>
                    </a:tc>
                    <a:tc>
                      <a:txBody>
                        <a:bodyPr/>
                        <a:lstStyle/>
                        <a:p>
                          <a:pPr algn="ctr"/>
                          <a:r>
                            <a:rPr lang="es-BO" sz="1000" dirty="0">
                              <a:solidFill>
                                <a:schemeClr val="bg1"/>
                              </a:solidFill>
                            </a:rPr>
                            <a:t>27</a:t>
                          </a:r>
                        </a:p>
                      </a:txBody>
                      <a:tcPr/>
                    </a:tc>
                    <a:tc>
                      <a:txBody>
                        <a:bodyPr/>
                        <a:lstStyle/>
                        <a:p>
                          <a:pPr algn="ctr"/>
                          <a:r>
                            <a:rPr lang="es-BO" sz="1000" dirty="0">
                              <a:solidFill>
                                <a:schemeClr val="bg1"/>
                              </a:solidFill>
                            </a:rPr>
                            <a:t>38</a:t>
                          </a:r>
                        </a:p>
                      </a:txBody>
                      <a:tcPr/>
                    </a:tc>
                    <a:tc>
                      <a:txBody>
                        <a:bodyPr/>
                        <a:lstStyle/>
                        <a:p>
                          <a:pPr algn="ctr"/>
                          <a:r>
                            <a:rPr lang="es-BO" sz="1000" dirty="0">
                              <a:solidFill>
                                <a:schemeClr val="bg1"/>
                              </a:solidFill>
                            </a:rPr>
                            <a:t>5</a:t>
                          </a:r>
                        </a:p>
                      </a:txBody>
                      <a:tcPr/>
                    </a:tc>
                    <a:extLst>
                      <a:ext uri="{0D108BD9-81ED-4DB2-BD59-A6C34878D82A}">
                        <a16:rowId xmlns:a16="http://schemas.microsoft.com/office/drawing/2014/main" val="2938154520"/>
                      </a:ext>
                    </a:extLst>
                  </a:tr>
                  <a:tr h="243840">
                    <a:tc>
                      <a:txBody>
                        <a:bodyPr/>
                        <a:lstStyle/>
                        <a:p>
                          <a:endParaRPr lang="en-US"/>
                        </a:p>
                      </a:txBody>
                      <a:tcPr>
                        <a:blipFill>
                          <a:blip r:embed="rId3"/>
                          <a:stretch>
                            <a:fillRect t="-195122" r="-401765" b="-209756"/>
                          </a:stretch>
                        </a:blipFill>
                      </a:tcPr>
                    </a:tc>
                    <a:tc>
                      <a:txBody>
                        <a:bodyPr/>
                        <a:lstStyle/>
                        <a:p>
                          <a:pPr algn="ctr"/>
                          <a:r>
                            <a:rPr lang="es-BO" sz="1000" dirty="0">
                              <a:solidFill>
                                <a:schemeClr val="bg1"/>
                              </a:solidFill>
                            </a:rPr>
                            <a:t>3322</a:t>
                          </a:r>
                        </a:p>
                      </a:txBody>
                      <a:tcPr/>
                    </a:tc>
                    <a:tc>
                      <a:txBody>
                        <a:bodyPr/>
                        <a:lstStyle/>
                        <a:p>
                          <a:pPr algn="ctr"/>
                          <a:r>
                            <a:rPr lang="es-BO" sz="1000" dirty="0">
                              <a:solidFill>
                                <a:schemeClr val="bg1"/>
                              </a:solidFill>
                            </a:rPr>
                            <a:t>24</a:t>
                          </a:r>
                        </a:p>
                      </a:txBody>
                      <a:tcPr/>
                    </a:tc>
                    <a:tc>
                      <a:txBody>
                        <a:bodyPr/>
                        <a:lstStyle/>
                        <a:p>
                          <a:pPr algn="ctr"/>
                          <a:r>
                            <a:rPr lang="es-BO" sz="1000" dirty="0">
                              <a:solidFill>
                                <a:schemeClr val="bg1"/>
                              </a:solidFill>
                            </a:rPr>
                            <a:t>37</a:t>
                          </a:r>
                        </a:p>
                      </a:txBody>
                      <a:tcPr/>
                    </a:tc>
                    <a:tc>
                      <a:txBody>
                        <a:bodyPr/>
                        <a:lstStyle/>
                        <a:p>
                          <a:pPr algn="ctr"/>
                          <a:r>
                            <a:rPr lang="es-BO" sz="1000" dirty="0">
                              <a:solidFill>
                                <a:schemeClr val="bg1"/>
                              </a:solidFill>
                            </a:rPr>
                            <a:t>10</a:t>
                          </a:r>
                        </a:p>
                      </a:txBody>
                      <a:tcPr/>
                    </a:tc>
                    <a:extLst>
                      <a:ext uri="{0D108BD9-81ED-4DB2-BD59-A6C34878D82A}">
                        <a16:rowId xmlns:a16="http://schemas.microsoft.com/office/drawing/2014/main" val="2728154459"/>
                      </a:ext>
                    </a:extLst>
                  </a:tr>
                  <a:tr h="243840">
                    <a:tc>
                      <a:txBody>
                        <a:bodyPr/>
                        <a:lstStyle/>
                        <a:p>
                          <a:endParaRPr lang="en-US"/>
                        </a:p>
                      </a:txBody>
                      <a:tcPr>
                        <a:blipFill>
                          <a:blip r:embed="rId3"/>
                          <a:stretch>
                            <a:fillRect t="-302500" r="-401765" b="-115000"/>
                          </a:stretch>
                        </a:blipFill>
                      </a:tcPr>
                    </a:tc>
                    <a:tc>
                      <a:txBody>
                        <a:bodyPr/>
                        <a:lstStyle/>
                        <a:p>
                          <a:endParaRPr lang="en-US"/>
                        </a:p>
                      </a:txBody>
                      <a:tcPr>
                        <a:blipFill>
                          <a:blip r:embed="rId3"/>
                          <a:stretch>
                            <a:fillRect l="-100000" t="-302500" r="-301765" b="-115000"/>
                          </a:stretch>
                        </a:blipFill>
                      </a:tcPr>
                    </a:tc>
                    <a:tc>
                      <a:txBody>
                        <a:bodyPr/>
                        <a:lstStyle/>
                        <a:p>
                          <a:endParaRPr lang="en-US"/>
                        </a:p>
                      </a:txBody>
                      <a:tcPr>
                        <a:blipFill>
                          <a:blip r:embed="rId3"/>
                          <a:stretch>
                            <a:fillRect l="-198830" t="-302500" r="-200000" b="-115000"/>
                          </a:stretch>
                        </a:blipFill>
                      </a:tcPr>
                    </a:tc>
                    <a:tc>
                      <a:txBody>
                        <a:bodyPr/>
                        <a:lstStyle/>
                        <a:p>
                          <a:endParaRPr lang="en-US"/>
                        </a:p>
                      </a:txBody>
                      <a:tcPr>
                        <a:blipFill>
                          <a:blip r:embed="rId3"/>
                          <a:stretch>
                            <a:fillRect l="-300588" t="-302500" r="-101176" b="-115000"/>
                          </a:stretch>
                        </a:blipFill>
                      </a:tcPr>
                    </a:tc>
                    <a:tc>
                      <a:txBody>
                        <a:bodyPr/>
                        <a:lstStyle/>
                        <a:p>
                          <a:endParaRPr lang="en-US"/>
                        </a:p>
                      </a:txBody>
                      <a:tcPr>
                        <a:blipFill>
                          <a:blip r:embed="rId3"/>
                          <a:stretch>
                            <a:fillRect l="-400588" t="-302500" r="-1176" b="-115000"/>
                          </a:stretch>
                        </a:blipFill>
                      </a:tcPr>
                    </a:tc>
                    <a:extLst>
                      <a:ext uri="{0D108BD9-81ED-4DB2-BD59-A6C34878D82A}">
                        <a16:rowId xmlns:a16="http://schemas.microsoft.com/office/drawing/2014/main" val="1011141060"/>
                      </a:ext>
                    </a:extLst>
                  </a:tr>
                  <a:tr h="243840">
                    <a:tc>
                      <a:txBody>
                        <a:bodyPr/>
                        <a:lstStyle/>
                        <a:p>
                          <a:endParaRPr lang="en-US"/>
                        </a:p>
                      </a:txBody>
                      <a:tcPr>
                        <a:blipFill>
                          <a:blip r:embed="rId3"/>
                          <a:stretch>
                            <a:fillRect t="-402500" r="-401765" b="-15000"/>
                          </a:stretch>
                        </a:blipFill>
                      </a:tcPr>
                    </a:tc>
                    <a:tc>
                      <a:txBody>
                        <a:bodyPr/>
                        <a:lstStyle/>
                        <a:p>
                          <a:pPr algn="ctr"/>
                          <a:r>
                            <a:rPr lang="es-BO" sz="1000" dirty="0">
                              <a:solidFill>
                                <a:schemeClr val="bg1"/>
                              </a:solidFill>
                            </a:rPr>
                            <a:t>4300</a:t>
                          </a:r>
                        </a:p>
                      </a:txBody>
                      <a:tcPr/>
                    </a:tc>
                    <a:tc>
                      <a:txBody>
                        <a:bodyPr/>
                        <a:lstStyle/>
                        <a:p>
                          <a:pPr algn="ctr"/>
                          <a:r>
                            <a:rPr lang="es-BO" sz="1000" dirty="0">
                              <a:solidFill>
                                <a:schemeClr val="bg1"/>
                              </a:solidFill>
                            </a:rPr>
                            <a:t>32</a:t>
                          </a:r>
                        </a:p>
                      </a:txBody>
                      <a:tcPr/>
                    </a:tc>
                    <a:tc>
                      <a:txBody>
                        <a:bodyPr/>
                        <a:lstStyle/>
                        <a:p>
                          <a:pPr algn="ctr"/>
                          <a:r>
                            <a:rPr lang="es-BO" sz="1000" dirty="0">
                              <a:solidFill>
                                <a:schemeClr val="bg1"/>
                              </a:solidFill>
                            </a:rPr>
                            <a:t>40</a:t>
                          </a:r>
                        </a:p>
                      </a:txBody>
                      <a:tcPr/>
                    </a:tc>
                    <a:tc>
                      <a:txBody>
                        <a:bodyPr/>
                        <a:lstStyle/>
                        <a:p>
                          <a:pPr algn="ctr"/>
                          <a:r>
                            <a:rPr lang="es-BO" sz="1000" dirty="0">
                              <a:solidFill>
                                <a:schemeClr val="bg1"/>
                              </a:solidFill>
                            </a:rPr>
                            <a:t>13</a:t>
                          </a:r>
                        </a:p>
                      </a:txBody>
                      <a:tcPr/>
                    </a:tc>
                    <a:extLst>
                      <a:ext uri="{0D108BD9-81ED-4DB2-BD59-A6C34878D82A}">
                        <a16:rowId xmlns:a16="http://schemas.microsoft.com/office/drawing/2014/main" val="3264653052"/>
                      </a:ext>
                    </a:extLst>
                  </a:tr>
                </a:tbl>
              </a:graphicData>
            </a:graphic>
          </p:graphicFrame>
        </mc:Fallback>
      </mc:AlternateContent>
      <p:sp>
        <p:nvSpPr>
          <p:cNvPr id="6" name="Rectangle 5">
            <a:extLst>
              <a:ext uri="{FF2B5EF4-FFF2-40B4-BE49-F238E27FC236}">
                <a16:creationId xmlns:a16="http://schemas.microsoft.com/office/drawing/2014/main" id="{F94E8219-BA02-F156-6763-135D29FBC2B7}"/>
              </a:ext>
            </a:extLst>
          </p:cNvPr>
          <p:cNvSpPr/>
          <p:nvPr/>
        </p:nvSpPr>
        <p:spPr>
          <a:xfrm>
            <a:off x="4745253" y="4644639"/>
            <a:ext cx="741146" cy="1929415"/>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y test</a:t>
            </a:r>
          </a:p>
        </p:txBody>
      </p:sp>
      <p:sp>
        <p:nvSpPr>
          <p:cNvPr id="7" name="Rectangle 6">
            <a:extLst>
              <a:ext uri="{FF2B5EF4-FFF2-40B4-BE49-F238E27FC236}">
                <a16:creationId xmlns:a16="http://schemas.microsoft.com/office/drawing/2014/main" id="{0A1B4788-0687-0604-2F5B-58F76A846CBC}"/>
              </a:ext>
            </a:extLst>
          </p:cNvPr>
          <p:cNvSpPr/>
          <p:nvPr/>
        </p:nvSpPr>
        <p:spPr>
          <a:xfrm>
            <a:off x="5725427" y="4644639"/>
            <a:ext cx="3149066" cy="1929415"/>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X test</a:t>
            </a:r>
          </a:p>
        </p:txBody>
      </p:sp>
      <p:sp>
        <p:nvSpPr>
          <p:cNvPr id="8" name="Rectangle 7">
            <a:extLst>
              <a:ext uri="{FF2B5EF4-FFF2-40B4-BE49-F238E27FC236}">
                <a16:creationId xmlns:a16="http://schemas.microsoft.com/office/drawing/2014/main" id="{5A487100-EE52-4339-B6E1-7F4524E30EC4}"/>
              </a:ext>
            </a:extLst>
          </p:cNvPr>
          <p:cNvSpPr/>
          <p:nvPr/>
        </p:nvSpPr>
        <p:spPr>
          <a:xfrm>
            <a:off x="5650029" y="2040383"/>
            <a:ext cx="3077946" cy="202452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X entrenamiento (</a:t>
            </a:r>
            <a:r>
              <a:rPr lang="es-BO" b="1" dirty="0" err="1">
                <a:solidFill>
                  <a:srgbClr val="00B050"/>
                </a:solidFill>
              </a:rPr>
              <a:t>train</a:t>
            </a:r>
            <a:r>
              <a:rPr lang="es-BO" b="1" dirty="0">
                <a:solidFill>
                  <a:srgbClr val="00B050"/>
                </a:solidFill>
              </a:rPr>
              <a:t>)</a:t>
            </a:r>
          </a:p>
        </p:txBody>
      </p:sp>
      <p:sp>
        <p:nvSpPr>
          <p:cNvPr id="9" name="Rectangle 8">
            <a:extLst>
              <a:ext uri="{FF2B5EF4-FFF2-40B4-BE49-F238E27FC236}">
                <a16:creationId xmlns:a16="http://schemas.microsoft.com/office/drawing/2014/main" id="{55770256-1459-ACFC-02D4-474E615006E3}"/>
              </a:ext>
            </a:extLst>
          </p:cNvPr>
          <p:cNvSpPr/>
          <p:nvPr/>
        </p:nvSpPr>
        <p:spPr>
          <a:xfrm>
            <a:off x="4657021" y="2040383"/>
            <a:ext cx="867877" cy="202452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y </a:t>
            </a:r>
            <a:r>
              <a:rPr lang="es-BO" b="1" dirty="0" err="1">
                <a:solidFill>
                  <a:srgbClr val="00B050"/>
                </a:solidFill>
              </a:rPr>
              <a:t>train</a:t>
            </a:r>
            <a:endParaRPr lang="es-BO" b="1" dirty="0">
              <a:solidFill>
                <a:srgbClr val="00B050"/>
              </a:solidFill>
            </a:endParaRPr>
          </a:p>
        </p:txBody>
      </p:sp>
    </p:spTree>
    <p:extLst>
      <p:ext uri="{BB962C8B-B14F-4D97-AF65-F5344CB8AC3E}">
        <p14:creationId xmlns:p14="http://schemas.microsoft.com/office/powerpoint/2010/main" val="3246398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t>Econometría y </a:t>
            </a:r>
            <a:r>
              <a:rPr lang="es-BO" dirty="0">
                <a:solidFill>
                  <a:srgbClr val="7030A0"/>
                </a:solidFill>
              </a:rPr>
              <a:t>machine </a:t>
            </a:r>
            <a:r>
              <a:rPr lang="es-BO" dirty="0" err="1">
                <a:solidFill>
                  <a:srgbClr val="7030A0"/>
                </a:solidFill>
              </a:rPr>
              <a:t>learning</a:t>
            </a:r>
            <a:endParaRPr lang="es-BO" dirty="0">
              <a:solidFill>
                <a:srgbClr val="7030A0"/>
              </a:solidFill>
            </a:endParaRPr>
          </a:p>
        </p:txBody>
      </p:sp>
      <p:sp>
        <p:nvSpPr>
          <p:cNvPr id="5" name="TextBox 4">
            <a:extLst>
              <a:ext uri="{FF2B5EF4-FFF2-40B4-BE49-F238E27FC236}">
                <a16:creationId xmlns:a16="http://schemas.microsoft.com/office/drawing/2014/main" id="{6562FECF-6FBE-FA75-8578-9B58FAE75AA7}"/>
              </a:ext>
            </a:extLst>
          </p:cNvPr>
          <p:cNvSpPr txBox="1"/>
          <p:nvPr/>
        </p:nvSpPr>
        <p:spPr>
          <a:xfrm>
            <a:off x="404261" y="1105210"/>
            <a:ext cx="11146055" cy="3970318"/>
          </a:xfrm>
          <a:prstGeom prst="rect">
            <a:avLst/>
          </a:prstGeom>
          <a:noFill/>
        </p:spPr>
        <p:txBody>
          <a:bodyPr wrap="square">
            <a:spAutoFit/>
          </a:bodyPr>
          <a:lstStyle/>
          <a:p>
            <a:r>
              <a:rPr lang="es-419" sz="2800" b="1" dirty="0">
                <a:latin typeface="Cambria Math" panose="02040503050406030204" pitchFamily="18" charset="0"/>
                <a:ea typeface="Cambria Math" panose="02040503050406030204" pitchFamily="18" charset="0"/>
              </a:rPr>
              <a:t>Partición de datos:</a:t>
            </a:r>
          </a:p>
          <a:p>
            <a:pPr lvl="1"/>
            <a:r>
              <a:rPr lang="es-419" sz="2800" b="0" dirty="0">
                <a:solidFill>
                  <a:schemeClr val="tx1"/>
                </a:solidFill>
                <a:latin typeface="Cambria Math" panose="02040503050406030204" pitchFamily="18" charset="0"/>
                <a:ea typeface="Cambria Math" panose="02040503050406030204" pitchFamily="18" charset="0"/>
              </a:rPr>
              <a:t>Entrenamiento (</a:t>
            </a:r>
            <a:r>
              <a:rPr lang="es-419" sz="2800" b="0" dirty="0" err="1">
                <a:solidFill>
                  <a:schemeClr val="tx1"/>
                </a:solidFill>
                <a:latin typeface="Cambria Math" panose="02040503050406030204" pitchFamily="18" charset="0"/>
                <a:ea typeface="Cambria Math" panose="02040503050406030204" pitchFamily="18" charset="0"/>
              </a:rPr>
              <a:t>train</a:t>
            </a:r>
            <a:r>
              <a:rPr lang="es-419" sz="2800" b="0" dirty="0">
                <a:solidFill>
                  <a:schemeClr val="tx1"/>
                </a:solidFill>
                <a:latin typeface="Cambria Math" panose="02040503050406030204" pitchFamily="18" charset="0"/>
                <a:ea typeface="Cambria Math" panose="02040503050406030204" pitchFamily="18" charset="0"/>
              </a:rPr>
              <a:t>): </a:t>
            </a:r>
            <a:r>
              <a:rPr lang="es-419" sz="2800" b="0" dirty="0">
                <a:solidFill>
                  <a:srgbClr val="FF0000"/>
                </a:solidFill>
                <a:latin typeface="Cambria Math" panose="02040503050406030204" pitchFamily="18" charset="0"/>
                <a:ea typeface="Cambria Math" panose="02040503050406030204" pitchFamily="18" charset="0"/>
              </a:rPr>
              <a:t>i = 1,…,m</a:t>
            </a: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chemeClr val="tx1"/>
              </a:solidFill>
              <a:latin typeface="Cambria Math" panose="02040503050406030204" pitchFamily="18" charset="0"/>
              <a:ea typeface="Cambria Math" panose="02040503050406030204" pitchFamily="18" charset="0"/>
            </a:endParaRPr>
          </a:p>
          <a:p>
            <a:pPr lvl="1"/>
            <a:r>
              <a:rPr lang="es-419" sz="2800" b="0" dirty="0">
                <a:solidFill>
                  <a:schemeClr val="tx1"/>
                </a:solidFill>
                <a:latin typeface="Cambria Math" panose="02040503050406030204" pitchFamily="18" charset="0"/>
                <a:ea typeface="Cambria Math" panose="02040503050406030204" pitchFamily="18" charset="0"/>
              </a:rPr>
              <a:t>Evaluación (test): </a:t>
            </a:r>
            <a:r>
              <a:rPr lang="es-419" sz="2800" b="0" dirty="0">
                <a:solidFill>
                  <a:srgbClr val="FF0000"/>
                </a:solidFill>
                <a:latin typeface="Cambria Math" panose="02040503050406030204" pitchFamily="18" charset="0"/>
                <a:ea typeface="Cambria Math" panose="02040503050406030204" pitchFamily="18" charset="0"/>
              </a:rPr>
              <a:t>i = m, m+1,…, 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94C52C-37EA-409D-D24E-B2F1E8783096}"/>
                  </a:ext>
                </a:extLst>
              </p:cNvPr>
              <p:cNvSpPr txBox="1"/>
              <p:nvPr/>
            </p:nvSpPr>
            <p:spPr>
              <a:xfrm>
                <a:off x="2002055" y="2154363"/>
                <a:ext cx="8758989" cy="23502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sz="2000" dirty="0">
                              <a:latin typeface="Cambria Math" panose="02040503050406030204" pitchFamily="18" charset="0"/>
                              <a:ea typeface="Cambria Math" panose="02040503050406030204" pitchFamily="18" charset="0"/>
                            </a:rPr>
                            <m:t>salar</m:t>
                          </m:r>
                          <m:r>
                            <m:rPr>
                              <m:sty m:val="p"/>
                            </m:rPr>
                            <a:rPr lang="en-US" sz="2000" b="0" i="0" dirty="0" smtClean="0">
                              <a:latin typeface="Cambria Math" panose="02040503050406030204" pitchFamily="18" charset="0"/>
                              <a:ea typeface="Cambria Math" panose="02040503050406030204" pitchFamily="18" charset="0"/>
                            </a:rPr>
                            <m:t>io</m:t>
                          </m:r>
                        </m:e>
                        <m:sub>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s-ES" sz="2000" i="0" dirty="0" smtClean="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b="0" i="1" dirty="0" smtClean="0">
                              <a:solidFill>
                                <a:schemeClr val="tx1"/>
                              </a:solidFill>
                              <a:latin typeface="Cambria Math" panose="02040503050406030204" pitchFamily="18" charset="0"/>
                            </a:rPr>
                            <m:t>0</m:t>
                          </m:r>
                        </m:sub>
                      </m:sSub>
                      <m:r>
                        <a:rPr lang="en-US" sz="2000" b="0" i="1" dirty="0" smtClean="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rPr>
                            <m:t>𝑒𝑑𝑢𝑐</m:t>
                          </m:r>
                        </m:sub>
                      </m:sSub>
                      <m:sSub>
                        <m:sSubPr>
                          <m:ctrlPr>
                            <a:rPr lang="en-US" sz="2000" i="1" dirty="0" smtClean="0">
                              <a:solidFill>
                                <a:schemeClr val="tx1"/>
                              </a:solidFill>
                              <a:latin typeface="Cambria Math" panose="02040503050406030204" pitchFamily="18" charset="0"/>
                            </a:rPr>
                          </m:ctrlPr>
                        </m:sSubPr>
                        <m:e>
                          <m:r>
                            <m:rPr>
                              <m:sty m:val="p"/>
                            </m:rPr>
                            <a:rPr lang="es-ES" sz="2000" dirty="0">
                              <a:latin typeface="Cambria Math" panose="02040503050406030204" pitchFamily="18" charset="0"/>
                            </a:rPr>
                            <m:t>educaci</m:t>
                          </m:r>
                          <m:r>
                            <a:rPr lang="es-ES" sz="2000" dirty="0">
                              <a:latin typeface="Cambria Math" panose="02040503050406030204" pitchFamily="18" charset="0"/>
                            </a:rPr>
                            <m:t>ó</m:t>
                          </m:r>
                          <m:r>
                            <m:rPr>
                              <m:sty m:val="p"/>
                            </m:rPr>
                            <a:rPr lang="es-ES" sz="2000" dirty="0">
                              <a:latin typeface="Cambria Math" panose="02040503050406030204" pitchFamily="18" charset="0"/>
                            </a:rPr>
                            <m:t>n</m:t>
                          </m:r>
                        </m:e>
                        <m:sub>
                          <m:r>
                            <a:rPr lang="en-US" sz="2000" b="0" i="1" dirty="0" smtClean="0">
                              <a:solidFill>
                                <a:srgbClr val="FF0000"/>
                              </a:solidFill>
                              <a:latin typeface="Cambria Math" panose="02040503050406030204" pitchFamily="18" charset="0"/>
                            </a:rPr>
                            <m:t>𝑖</m:t>
                          </m:r>
                        </m:sub>
                      </m:sSub>
                      <m:r>
                        <a:rPr lang="en-US" sz="2000" b="0" i="1" dirty="0" smtClean="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𝑒𝑑𝑎𝑑</m:t>
                          </m:r>
                        </m:sub>
                      </m:sSub>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edad</m:t>
                          </m:r>
                        </m:e>
                        <m:sub>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𝑒𝑥𝑝𝑒</m:t>
                          </m:r>
                        </m:sub>
                      </m:sSub>
                      <m:sSub>
                        <m:sSubPr>
                          <m:ctrlPr>
                            <a:rPr lang="en-US" sz="20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experiencia</m:t>
                          </m:r>
                        </m:e>
                        <m:sub>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n-US" sz="2000" b="0" i="0" dirty="0" smtClean="0">
                          <a:solidFill>
                            <a:schemeClr val="tx1"/>
                          </a:solidFill>
                          <a:latin typeface="Cambria Math" panose="02040503050406030204" pitchFamily="18" charset="0"/>
                        </a:rPr>
                        <m:t>+</m:t>
                      </m:r>
                      <m:sSub>
                        <m:sSubPr>
                          <m:ctrlPr>
                            <a:rPr lang="en-US" sz="2000" b="0" i="1" dirty="0" smtClean="0">
                              <a:solidFill>
                                <a:schemeClr val="tx1"/>
                              </a:solidFill>
                              <a:latin typeface="Cambria Math" panose="02040503050406030204" pitchFamily="18" charset="0"/>
                            </a:rPr>
                          </m:ctrlPr>
                        </m:sSubPr>
                        <m:e>
                          <m:r>
                            <m:rPr>
                              <m:sty m:val="p"/>
                            </m:rPr>
                            <a:rPr lang="el-GR" sz="2000" i="1" dirty="0">
                              <a:latin typeface="Cambria Math" panose="02040503050406030204" pitchFamily="18" charset="0"/>
                              <a:ea typeface="Cambria Math" panose="02040503050406030204" pitchFamily="18" charset="0"/>
                            </a:rPr>
                            <m:t>ε</m:t>
                          </m:r>
                        </m:e>
                        <m:sub>
                          <m:r>
                            <a:rPr lang="en-US" sz="2000" b="0" i="1" dirty="0" smtClean="0">
                              <a:solidFill>
                                <a:srgbClr val="FF0000"/>
                              </a:solidFill>
                              <a:latin typeface="Cambria Math" panose="02040503050406030204" pitchFamily="18" charset="0"/>
                            </a:rPr>
                            <m:t>𝑖</m:t>
                          </m:r>
                        </m:sub>
                      </m:sSub>
                    </m:oMath>
                  </m:oMathPara>
                </a14:m>
                <a:endParaRPr lang="en-US" sz="2000" b="0" dirty="0">
                  <a:solidFill>
                    <a:srgbClr val="FF0000"/>
                  </a:solidFill>
                </a:endParaRPr>
              </a:p>
              <a:p>
                <a:pPr lvl="2"/>
                <a14:m>
                  <m:oMath xmlns:m="http://schemas.openxmlformats.org/officeDocument/2006/math">
                    <m:r>
                      <a:rPr lang="el-GR" sz="2000" b="1" dirty="0" smtClean="0">
                        <a:solidFill>
                          <a:srgbClr val="0070C0"/>
                        </a:solidFill>
                        <a:latin typeface="Cambria Math" panose="02040503050406030204" pitchFamily="18" charset="0"/>
                        <a:ea typeface="Cambria Math" panose="02040503050406030204" pitchFamily="18" charset="0"/>
                      </a:rPr>
                      <m:t>𝚯</m:t>
                    </m:r>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rPr>
                          <m:t>𝑒𝑑𝑢𝑐</m:t>
                        </m:r>
                      </m:sub>
                    </m:sSub>
                    <m:r>
                      <a:rPr lang="en-US" sz="2000" i="1" dirty="0">
                        <a:solidFill>
                          <a:schemeClr val="tx1"/>
                        </a:solidFill>
                        <a:latin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𝑒𝑑𝑎𝑑</m:t>
                        </m:r>
                      </m:sub>
                    </m:sSub>
                    <m:r>
                      <a:rPr lang="en-US" sz="2000" dirty="0">
                        <a:solidFill>
                          <a:schemeClr val="tx1"/>
                        </a:solidFill>
                        <a:latin typeface="Cambria Math" panose="02040503050406030204" pitchFamily="18" charset="0"/>
                        <a:ea typeface="Cambria Math" panose="02040503050406030204" pitchFamily="18" charset="0"/>
                      </a:rPr>
                      <m:t>,</m:t>
                    </m:r>
                    <m:sSub>
                      <m:sSubPr>
                        <m:ctrlPr>
                          <a:rPr lang="en-US" sz="2000" i="1" dirty="0">
                            <a:solidFill>
                              <a:schemeClr val="tx1"/>
                            </a:solidFill>
                            <a:latin typeface="Cambria Math" panose="02040503050406030204" pitchFamily="18" charset="0"/>
                          </a:rPr>
                        </m:ctrlPr>
                      </m:sSubPr>
                      <m:e>
                        <m:r>
                          <m:rPr>
                            <m:sty m:val="p"/>
                          </m:rPr>
                          <a:rPr lang="el-GR" sz="2000" i="1" dirty="0">
                            <a:solidFill>
                              <a:schemeClr val="tx1"/>
                            </a:solidFill>
                            <a:latin typeface="Cambria Math" panose="02040503050406030204" pitchFamily="18" charset="0"/>
                            <a:ea typeface="Cambria Math" panose="02040503050406030204" pitchFamily="18" charset="0"/>
                          </a:rPr>
                          <m:t>θ</m:t>
                        </m:r>
                      </m:e>
                      <m:sub>
                        <m:r>
                          <a:rPr lang="en-US" sz="2000" i="1" dirty="0">
                            <a:solidFill>
                              <a:schemeClr val="tx1"/>
                            </a:solidFill>
                            <a:latin typeface="Cambria Math" panose="02040503050406030204" pitchFamily="18" charset="0"/>
                            <a:ea typeface="Cambria Math" panose="02040503050406030204" pitchFamily="18" charset="0"/>
                          </a:rPr>
                          <m:t>𝑒𝑥𝑝𝑒</m:t>
                        </m:r>
                      </m:sub>
                    </m:sSub>
                    <m:r>
                      <a:rPr lang="en-US" sz="2000" b="0" i="1" dirty="0" smtClean="0">
                        <a:solidFill>
                          <a:srgbClr val="0070C0"/>
                        </a:solidFill>
                        <a:latin typeface="Cambria Math" panose="02040503050406030204" pitchFamily="18" charset="0"/>
                        <a:ea typeface="Cambria Math" panose="02040503050406030204" pitchFamily="18" charset="0"/>
                      </a:rPr>
                      <m:t>]</m:t>
                    </m:r>
                  </m:oMath>
                </a14:m>
                <a:r>
                  <a:rPr lang="es-ES" sz="2000" dirty="0">
                    <a:solidFill>
                      <a:srgbClr val="0070C0"/>
                    </a:solidFill>
                  </a:rPr>
                  <a:t>,</a:t>
                </a:r>
              </a:p>
              <a:p>
                <a:pPr lvl="2"/>
                <a14:m>
                  <m:oMathPara xmlns:m="http://schemas.openxmlformats.org/officeDocument/2006/math">
                    <m:oMathParaPr>
                      <m:jc m:val="left"/>
                    </m:oMathParaPr>
                    <m:oMath xmlns:m="http://schemas.openxmlformats.org/officeDocument/2006/math">
                      <m:r>
                        <a:rPr lang="en-US" sz="2000" b="1" i="0" dirty="0" smtClean="0">
                          <a:solidFill>
                            <a:srgbClr val="0070C0"/>
                          </a:solidFill>
                          <a:latin typeface="Cambria Math" panose="02040503050406030204" pitchFamily="18" charset="0"/>
                          <a:ea typeface="Cambria Math" panose="02040503050406030204" pitchFamily="18" charset="0"/>
                        </a:rPr>
                        <m:t>𝐗</m:t>
                      </m:r>
                      <m:r>
                        <a:rPr lang="en-US" sz="2000" b="1" i="0" dirty="0" smtClean="0">
                          <a:solidFill>
                            <a:srgbClr val="0070C0"/>
                          </a:solidFill>
                          <a:latin typeface="Cambria Math" panose="02040503050406030204" pitchFamily="18" charset="0"/>
                          <a:ea typeface="Cambria Math" panose="02040503050406030204" pitchFamily="18" charset="0"/>
                        </a:rPr>
                        <m:t>_</m:t>
                      </m:r>
                      <m:r>
                        <a:rPr lang="en-US" sz="2000" b="1" i="0" dirty="0" smtClean="0">
                          <a:solidFill>
                            <a:srgbClr val="0070C0"/>
                          </a:solidFill>
                          <a:latin typeface="Cambria Math" panose="02040503050406030204" pitchFamily="18" charset="0"/>
                          <a:ea typeface="Cambria Math" panose="02040503050406030204" pitchFamily="18" charset="0"/>
                        </a:rPr>
                        <m:t>𝐭𝐫𝐚𝐢𝐧</m:t>
                      </m:r>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rPr>
                          </m:ctrlPr>
                        </m:sSubPr>
                        <m:e>
                          <m:r>
                            <m:rPr>
                              <m:sty m:val="p"/>
                            </m:rPr>
                            <a:rPr lang="es-ES" sz="2000" dirty="0">
                              <a:latin typeface="Cambria Math" panose="02040503050406030204" pitchFamily="18" charset="0"/>
                            </a:rPr>
                            <m:t>educaci</m:t>
                          </m:r>
                          <m:r>
                            <a:rPr lang="es-ES" sz="2000" dirty="0">
                              <a:latin typeface="Cambria Math" panose="02040503050406030204" pitchFamily="18" charset="0"/>
                            </a:rPr>
                            <m:t>ó</m:t>
                          </m:r>
                          <m:r>
                            <m:rPr>
                              <m:sty m:val="p"/>
                            </m:rPr>
                            <a:rPr lang="es-ES" sz="2000" dirty="0">
                              <a:latin typeface="Cambria Math" panose="02040503050406030204" pitchFamily="18" charset="0"/>
                            </a:rPr>
                            <m:t>n</m:t>
                          </m:r>
                        </m:e>
                        <m:sub>
                          <m:r>
                            <a:rPr lang="en-US" sz="2000" i="1" dirty="0">
                              <a:solidFill>
                                <a:srgbClr val="FF0000"/>
                              </a:solidFill>
                              <a:latin typeface="Cambria Math" panose="02040503050406030204" pitchFamily="18" charset="0"/>
                            </a:rPr>
                            <m:t>𝑖</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edad</m:t>
                          </m:r>
                        </m:e>
                        <m:sub>
                          <m:r>
                            <a:rPr lang="en-US" sz="2000" i="1" dirty="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rgbClr val="FF000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s-ES" sz="2000" dirty="0">
                              <a:latin typeface="Cambria Math" panose="02040503050406030204" pitchFamily="18" charset="0"/>
                            </a:rPr>
                            <m:t>experiencia</m:t>
                          </m:r>
                        </m:e>
                        <m:sub>
                          <m:r>
                            <a:rPr lang="en-US" sz="2000" i="1" dirty="0">
                              <a:solidFill>
                                <a:srgbClr val="FF0000"/>
                              </a:solidFill>
                              <a:latin typeface="Cambria Math" panose="02040503050406030204" pitchFamily="18" charset="0"/>
                              <a:ea typeface="Cambria Math" panose="02040503050406030204" pitchFamily="18" charset="0"/>
                            </a:rPr>
                            <m:t>𝑖</m:t>
                          </m:r>
                        </m:sub>
                      </m:sSub>
                      <m:r>
                        <a:rPr lang="en-US" sz="2000" b="0" i="1" dirty="0" smtClean="0">
                          <a:solidFill>
                            <a:srgbClr val="0070C0"/>
                          </a:solidFill>
                          <a:latin typeface="Cambria Math" panose="02040503050406030204" pitchFamily="18" charset="0"/>
                          <a:ea typeface="Cambria Math" panose="02040503050406030204" pitchFamily="18" charset="0"/>
                        </a:rPr>
                        <m:t>]</m:t>
                      </m:r>
                    </m:oMath>
                  </m:oMathPara>
                </a14:m>
                <a:endParaRPr lang="es-ES" sz="2000" dirty="0">
                  <a:solidFill>
                    <a:srgbClr val="0070C0"/>
                  </a:solidFill>
                </a:endParaRPr>
              </a:p>
              <a:p>
                <a:pPr lvl="2"/>
                <a:r>
                  <a:rPr lang="en-US" sz="2000" b="1" dirty="0">
                    <a:solidFill>
                      <a:srgbClr val="0070C0"/>
                    </a:solidFill>
                    <a:ea typeface="Cambria Math" panose="02040503050406030204" pitchFamily="18" charset="0"/>
                  </a:rPr>
                  <a:t>y_train</a:t>
                </a:r>
                <a:r>
                  <a:rPr lang="en-US" sz="2000" b="0" dirty="0">
                    <a:solidFill>
                      <a:srgbClr val="0070C0"/>
                    </a:solidFill>
                    <a:ea typeface="Cambria Math" panose="02040503050406030204" pitchFamily="18" charset="0"/>
                  </a:rPr>
                  <a:t> </a:t>
                </a:r>
                <a14:m>
                  <m:oMath xmlns:m="http://schemas.openxmlformats.org/officeDocument/2006/math">
                    <m:r>
                      <a:rPr lang="en-US" sz="2000" b="0" i="1" dirty="0" smtClean="0">
                        <a:solidFill>
                          <a:srgbClr val="0070C0"/>
                        </a:solidFill>
                        <a:latin typeface="Cambria Math" panose="02040503050406030204" pitchFamily="18" charset="0"/>
                        <a:ea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b="0" i="0" dirty="0" smtClean="0">
                            <a:latin typeface="Cambria Math" panose="02040503050406030204" pitchFamily="18" charset="0"/>
                          </a:rPr>
                          <m:t>salario</m:t>
                        </m:r>
                      </m:e>
                      <m:sub>
                        <m:r>
                          <a:rPr lang="en-US" sz="2000" b="0" i="1" dirty="0" smtClean="0">
                            <a:latin typeface="Cambria Math" panose="02040503050406030204" pitchFamily="18" charset="0"/>
                          </a:rPr>
                          <m:t>1</m:t>
                        </m:r>
                      </m:sub>
                    </m:sSub>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dirty="0">
                            <a:latin typeface="Cambria Math" panose="02040503050406030204" pitchFamily="18" charset="0"/>
                          </a:rPr>
                          <m:t>salario</m:t>
                        </m:r>
                      </m:e>
                      <m:sub>
                        <m:r>
                          <a:rPr lang="en-US" sz="2000" b="0" i="1" dirty="0" smtClean="0">
                            <a:latin typeface="Cambria Math" panose="02040503050406030204" pitchFamily="18" charset="0"/>
                          </a:rPr>
                          <m:t>2</m:t>
                        </m:r>
                      </m:sub>
                    </m:sSub>
                    <m:r>
                      <a:rPr lang="en-US" sz="2000" i="1" dirty="0">
                        <a:latin typeface="Cambria Math" panose="02040503050406030204" pitchFamily="18" charset="0"/>
                      </a:rPr>
                      <m:t>,</m:t>
                    </m:r>
                    <m:r>
                      <a:rPr lang="en-US" sz="2000" b="0" i="1" dirty="0" smtClean="0">
                        <a:latin typeface="Cambria Math" panose="02040503050406030204" pitchFamily="18" charset="0"/>
                      </a:rPr>
                      <m:t>…,</m:t>
                    </m:r>
                    <m:sSub>
                      <m:sSubPr>
                        <m:ctrlPr>
                          <a:rPr lang="en-US" sz="2000" i="1" dirty="0">
                            <a:latin typeface="Cambria Math" panose="02040503050406030204" pitchFamily="18" charset="0"/>
                            <a:ea typeface="Cambria Math" panose="02040503050406030204" pitchFamily="18" charset="0"/>
                          </a:rPr>
                        </m:ctrlPr>
                      </m:sSubPr>
                      <m:e>
                        <m:r>
                          <m:rPr>
                            <m:sty m:val="p"/>
                          </m:rPr>
                          <a:rPr lang="en-US" sz="2000" b="0" i="0" dirty="0" smtClean="0">
                            <a:latin typeface="Cambria Math" panose="02040503050406030204" pitchFamily="18" charset="0"/>
                          </a:rPr>
                          <m:t>salario</m:t>
                        </m:r>
                      </m:e>
                      <m:sub>
                        <m:r>
                          <m:rPr>
                            <m:sty m:val="p"/>
                          </m:rPr>
                          <a:rPr lang="en-US" sz="2000" b="0" i="0" dirty="0" smtClean="0">
                            <a:solidFill>
                              <a:srgbClr val="FF0000"/>
                            </a:solidFill>
                            <a:latin typeface="Cambria Math" panose="02040503050406030204" pitchFamily="18" charset="0"/>
                          </a:rPr>
                          <m:t>m</m:t>
                        </m:r>
                      </m:sub>
                    </m:sSub>
                    <m:r>
                      <a:rPr lang="en-US" sz="2000" b="0" i="1" dirty="0" smtClean="0">
                        <a:solidFill>
                          <a:srgbClr val="0070C0"/>
                        </a:solidFill>
                        <a:latin typeface="Cambria Math" panose="02040503050406030204" pitchFamily="18" charset="0"/>
                        <a:ea typeface="Cambria Math" panose="02040503050406030204" pitchFamily="18" charset="0"/>
                      </a:rPr>
                      <m:t>]</m:t>
                    </m:r>
                  </m:oMath>
                </a14:m>
                <a:endParaRPr lang="es-ES" sz="2000" dirty="0">
                  <a:solidFill>
                    <a:srgbClr val="0070C0"/>
                  </a:solidFill>
                </a:endParaRPr>
              </a:p>
              <a:p>
                <a:pPr lvl="2"/>
                <a14:m>
                  <m:oMath xmlns:m="http://schemas.openxmlformats.org/officeDocument/2006/math">
                    <m:r>
                      <m:rPr>
                        <m:nor/>
                      </m:rPr>
                      <a:rPr lang="en-US" sz="2000" b="1" dirty="0">
                        <a:solidFill>
                          <a:srgbClr val="0070C0"/>
                        </a:solidFill>
                        <a:ea typeface="Cambria Math" panose="02040503050406030204" pitchFamily="18" charset="0"/>
                      </a:rPr>
                      <m:t>y</m:t>
                    </m:r>
                    <m:r>
                      <m:rPr>
                        <m:nor/>
                      </m:rPr>
                      <a:rPr lang="en-US" sz="2000" b="1" dirty="0">
                        <a:solidFill>
                          <a:srgbClr val="0070C0"/>
                        </a:solidFill>
                        <a:ea typeface="Cambria Math" panose="02040503050406030204" pitchFamily="18" charset="0"/>
                      </a:rPr>
                      <m:t>_</m:t>
                    </m:r>
                    <m:r>
                      <m:rPr>
                        <m:nor/>
                      </m:rPr>
                      <a:rPr lang="en-US" sz="2000" b="1" dirty="0">
                        <a:solidFill>
                          <a:srgbClr val="0070C0"/>
                        </a:solidFill>
                        <a:ea typeface="Cambria Math" panose="02040503050406030204" pitchFamily="18" charset="0"/>
                      </a:rPr>
                      <m:t>train</m:t>
                    </m:r>
                  </m:oMath>
                </a14:m>
                <a:r>
                  <a:rPr lang="es-ES" sz="2000" dirty="0">
                    <a:solidFill>
                      <a:schemeClr val="accent5">
                        <a:lumMod val="75000"/>
                      </a:schemeClr>
                    </a:solidFill>
                  </a:rPr>
                  <a:t> = </a:t>
                </a:r>
                <a14:m>
                  <m:oMath xmlns:m="http://schemas.openxmlformats.org/officeDocument/2006/math">
                    <m:r>
                      <a:rPr lang="en-US" sz="2000" b="1" dirty="0">
                        <a:solidFill>
                          <a:schemeClr val="accent5">
                            <a:lumMod val="75000"/>
                          </a:schemeClr>
                        </a:solidFill>
                        <a:latin typeface="Cambria Math" panose="02040503050406030204" pitchFamily="18" charset="0"/>
                        <a:ea typeface="Cambria Math" panose="02040503050406030204" pitchFamily="18" charset="0"/>
                      </a:rPr>
                      <m:t>𝐗</m:t>
                    </m:r>
                    <m:r>
                      <a:rPr lang="en-US" sz="2000" b="1" i="1" dirty="0">
                        <a:solidFill>
                          <a:schemeClr val="accent5">
                            <a:lumMod val="75000"/>
                          </a:schemeClr>
                        </a:solidFill>
                        <a:latin typeface="Cambria Math" panose="02040503050406030204" pitchFamily="18" charset="0"/>
                        <a:ea typeface="Cambria Math" panose="02040503050406030204" pitchFamily="18" charset="0"/>
                      </a:rPr>
                      <m:t> </m:t>
                    </m:r>
                    <m:r>
                      <a:rPr lang="el-GR" sz="2000" b="1" dirty="0">
                        <a:solidFill>
                          <a:schemeClr val="accent5">
                            <a:lumMod val="75000"/>
                          </a:schemeClr>
                        </a:solidFill>
                        <a:latin typeface="Cambria Math" panose="02040503050406030204" pitchFamily="18" charset="0"/>
                        <a:ea typeface="Cambria Math" panose="02040503050406030204" pitchFamily="18" charset="0"/>
                      </a:rPr>
                      <m:t>𝚯</m:t>
                    </m:r>
                    <m:r>
                      <a:rPr lang="en-US" sz="2000" b="1" i="0" dirty="0" smtClean="0">
                        <a:solidFill>
                          <a:schemeClr val="accent5">
                            <a:lumMod val="75000"/>
                          </a:schemeClr>
                        </a:solidFill>
                        <a:latin typeface="Cambria Math" panose="02040503050406030204" pitchFamily="18" charset="0"/>
                        <a:ea typeface="Cambria Math" panose="02040503050406030204" pitchFamily="18" charset="0"/>
                      </a:rPr>
                      <m:t>+ </m:t>
                    </m:r>
                    <m:r>
                      <a:rPr lang="el-GR" sz="2000" b="1" i="0" dirty="0" smtClean="0">
                        <a:solidFill>
                          <a:schemeClr val="accent5">
                            <a:lumMod val="75000"/>
                          </a:schemeClr>
                        </a:solidFill>
                        <a:latin typeface="Cambria Math" panose="02040503050406030204" pitchFamily="18" charset="0"/>
                        <a:ea typeface="Cambria Math" panose="02040503050406030204" pitchFamily="18" charset="0"/>
                      </a:rPr>
                      <m:t>𝛆</m:t>
                    </m:r>
                  </m:oMath>
                </a14:m>
                <a:endParaRPr lang="en-US" sz="2000" b="1" dirty="0">
                  <a:solidFill>
                    <a:schemeClr val="accent5">
                      <a:lumMod val="75000"/>
                    </a:schemeClr>
                  </a:solidFill>
                  <a:ea typeface="Cambria Math" panose="02040503050406030204" pitchFamily="18" charset="0"/>
                </a:endParaRPr>
              </a:p>
              <a:p>
                <a:pPr algn="ctr"/>
                <a14:m>
                  <m:oMath xmlns:m="http://schemas.openxmlformats.org/officeDocument/2006/math">
                    <m:func>
                      <m:funcPr>
                        <m:ctrlPr>
                          <a:rPr lang="en-US" sz="2000" i="1" dirty="0" smtClean="0">
                            <a:solidFill>
                              <a:schemeClr val="tx1"/>
                            </a:solidFill>
                            <a:latin typeface="Cambria Math" panose="02040503050406030204" pitchFamily="18" charset="0"/>
                            <a:ea typeface="Cambria Math" panose="02040503050406030204" pitchFamily="18" charset="0"/>
                          </a:rPr>
                        </m:ctrlPr>
                      </m:funcPr>
                      <m:fName>
                        <m:limLow>
                          <m:limLowPr>
                            <m:ctrlPr>
                              <a:rPr lang="en-US" sz="2000" i="1" dirty="0" smtClean="0">
                                <a:solidFill>
                                  <a:schemeClr val="tx1"/>
                                </a:solidFill>
                                <a:latin typeface="Cambria Math" panose="02040503050406030204" pitchFamily="18" charset="0"/>
                                <a:ea typeface="Cambria Math" panose="02040503050406030204" pitchFamily="18" charset="0"/>
                              </a:rPr>
                            </m:ctrlPr>
                          </m:limLowPr>
                          <m:e>
                            <m:r>
                              <m:rPr>
                                <m:sty m:val="p"/>
                              </m:rPr>
                              <a:rPr lang="en-US" sz="2000" b="0" i="0" dirty="0" smtClean="0">
                                <a:solidFill>
                                  <a:schemeClr val="tx1"/>
                                </a:solidFill>
                                <a:latin typeface="Cambria Math" panose="02040503050406030204" pitchFamily="18" charset="0"/>
                                <a:ea typeface="Cambria Math" panose="02040503050406030204" pitchFamily="18" charset="0"/>
                              </a:rPr>
                              <m:t>arg</m:t>
                            </m:r>
                            <m:r>
                              <m:rPr>
                                <m:sty m:val="p"/>
                              </m:rPr>
                              <a:rPr lang="en-US" sz="2000" i="0" dirty="0" smtClean="0">
                                <a:solidFill>
                                  <a:schemeClr val="tx1"/>
                                </a:solidFill>
                                <a:latin typeface="Cambria Math" panose="02040503050406030204" pitchFamily="18" charset="0"/>
                                <a:ea typeface="Cambria Math" panose="02040503050406030204" pitchFamily="18" charset="0"/>
                              </a:rPr>
                              <m:t>min</m:t>
                            </m:r>
                          </m:e>
                          <m:lim>
                            <m:eqArr>
                              <m:eqArrPr>
                                <m:ctrlPr>
                                  <a:rPr lang="el-GR" sz="2000" b="1" i="1" dirty="0" smtClean="0">
                                    <a:solidFill>
                                      <a:schemeClr val="tx1"/>
                                    </a:solidFill>
                                    <a:latin typeface="Cambria Math" panose="02040503050406030204" pitchFamily="18" charset="0"/>
                                    <a:ea typeface="Cambria Math" panose="02040503050406030204" pitchFamily="18" charset="0"/>
                                  </a:rPr>
                                </m:ctrlPr>
                              </m:eqArrPr>
                              <m:e>
                                <m:r>
                                  <a:rPr lang="el-GR" sz="2000" b="1" dirty="0" smtClean="0">
                                    <a:solidFill>
                                      <a:schemeClr val="tx1"/>
                                    </a:solidFill>
                                    <a:latin typeface="Cambria Math" panose="02040503050406030204" pitchFamily="18" charset="0"/>
                                    <a:ea typeface="Cambria Math" panose="02040503050406030204" pitchFamily="18" charset="0"/>
                                  </a:rPr>
                                  <m:t>𝚯</m:t>
                                </m:r>
                                <m:r>
                                  <a:rPr lang="el-GR" sz="2000" b="1" i="1" dirty="0" smtClean="0">
                                    <a:solidFill>
                                      <a:schemeClr val="tx1"/>
                                    </a:solidFill>
                                    <a:latin typeface="Cambria Math" panose="02040503050406030204" pitchFamily="18" charset="0"/>
                                    <a:ea typeface="Cambria Math" panose="02040503050406030204" pitchFamily="18" charset="0"/>
                                  </a:rPr>
                                  <m:t>∈</m:t>
                                </m:r>
                                <m:r>
                                  <a:rPr lang="el-GR" sz="2000" b="1" i="1" dirty="0" smtClean="0">
                                    <a:solidFill>
                                      <a:schemeClr val="tx1"/>
                                    </a:solidFill>
                                    <a:latin typeface="Cambria Math" panose="02040503050406030204" pitchFamily="18" charset="0"/>
                                    <a:ea typeface="Cambria Math" panose="02040503050406030204" pitchFamily="18" charset="0"/>
                                  </a:rPr>
                                  <m:t>ℝ</m:t>
                                </m:r>
                              </m:e>
                              <m:e>
                                <m:r>
                                  <a:rPr lang="en-US" sz="2000" b="0" i="1" dirty="0" smtClean="0">
                                    <a:solidFill>
                                      <a:srgbClr val="FF0000"/>
                                    </a:solidFill>
                                    <a:latin typeface="Cambria Math" panose="02040503050406030204" pitchFamily="18" charset="0"/>
                                    <a:ea typeface="Cambria Math" panose="02040503050406030204" pitchFamily="18" charset="0"/>
                                  </a:rPr>
                                  <m:t>𝑖</m:t>
                                </m:r>
                                <m:r>
                                  <a:rPr lang="en-US" sz="2000" b="0" i="1" dirty="0" smtClean="0">
                                    <a:solidFill>
                                      <a:srgbClr val="FF0000"/>
                                    </a:solidFill>
                                    <a:latin typeface="Cambria Math" panose="02040503050406030204" pitchFamily="18" charset="0"/>
                                    <a:ea typeface="Cambria Math" panose="02040503050406030204" pitchFamily="18" charset="0"/>
                                  </a:rPr>
                                  <m:t>=1,2,…,</m:t>
                                </m:r>
                                <m:r>
                                  <m:rPr>
                                    <m:sty m:val="p"/>
                                  </m:rPr>
                                  <a:rPr lang="en-US" sz="2000" b="0" i="0" dirty="0" smtClean="0">
                                    <a:solidFill>
                                      <a:srgbClr val="FF0000"/>
                                    </a:solidFill>
                                    <a:latin typeface="Cambria Math" panose="02040503050406030204" pitchFamily="18" charset="0"/>
                                    <a:ea typeface="Cambria Math" panose="02040503050406030204" pitchFamily="18" charset="0"/>
                                  </a:rPr>
                                  <m:t>m</m:t>
                                </m:r>
                              </m:e>
                            </m:eqArr>
                          </m:lim>
                        </m:limLow>
                      </m:fName>
                      <m:e>
                        <m:r>
                          <a:rPr lang="el-GR" sz="2000" b="1" dirty="0">
                            <a:solidFill>
                              <a:schemeClr val="tx1"/>
                            </a:solidFill>
                            <a:latin typeface="Cambria Math" panose="02040503050406030204" pitchFamily="18" charset="0"/>
                            <a:ea typeface="Cambria Math" panose="02040503050406030204" pitchFamily="18" charset="0"/>
                          </a:rPr>
                          <m:t>𝛆</m:t>
                        </m:r>
                      </m:e>
                    </m:func>
                  </m:oMath>
                </a14:m>
                <a:r>
                  <a:rPr lang="en-US" sz="2000" dirty="0">
                    <a:solidFill>
                      <a:schemeClr val="tx1"/>
                    </a:solidFill>
                    <a:ea typeface="Cambria Math" panose="02040503050406030204" pitchFamily="18" charset="0"/>
                  </a:rPr>
                  <a:t>: </a:t>
                </a:r>
                <a14:m>
                  <m:oMath xmlns:m="http://schemas.openxmlformats.org/officeDocument/2006/math">
                    <m:acc>
                      <m:accPr>
                        <m:chr m:val="̂"/>
                        <m:ctrlPr>
                          <a:rPr lang="el-GR" sz="2000" b="1" i="1" dirty="0" smtClean="0">
                            <a:solidFill>
                              <a:schemeClr val="accent5">
                                <a:lumMod val="75000"/>
                              </a:schemeClr>
                            </a:solidFill>
                            <a:latin typeface="Cambria Math" panose="02040503050406030204" pitchFamily="18" charset="0"/>
                            <a:ea typeface="Cambria Math" panose="02040503050406030204" pitchFamily="18" charset="0"/>
                          </a:rPr>
                        </m:ctrlPr>
                      </m:accPr>
                      <m:e>
                        <m:r>
                          <a:rPr lang="el-GR" sz="2000" b="1" dirty="0">
                            <a:solidFill>
                              <a:schemeClr val="accent5">
                                <a:lumMod val="75000"/>
                              </a:schemeClr>
                            </a:solidFill>
                            <a:latin typeface="Cambria Math" panose="02040503050406030204" pitchFamily="18" charset="0"/>
                            <a:ea typeface="Cambria Math" panose="02040503050406030204" pitchFamily="18" charset="0"/>
                          </a:rPr>
                          <m:t>𝚯</m:t>
                        </m:r>
                      </m:e>
                    </m:acc>
                    <m:r>
                      <a:rPr lang="en-US" sz="2000" b="1" i="1" dirty="0" smtClean="0">
                        <a:solidFill>
                          <a:schemeClr val="accent5">
                            <a:lumMod val="75000"/>
                          </a:schemeClr>
                        </a:solidFill>
                        <a:latin typeface="Cambria Math" panose="02040503050406030204" pitchFamily="18" charset="0"/>
                        <a:ea typeface="Cambria Math" panose="02040503050406030204" pitchFamily="18" charset="0"/>
                      </a:rPr>
                      <m:t>=</m:t>
                    </m:r>
                    <m:sSup>
                      <m:sSupPr>
                        <m:ctrlPr>
                          <a:rPr lang="en-US" sz="2000" b="1" i="1" dirty="0" smtClean="0">
                            <a:solidFill>
                              <a:schemeClr val="accent5">
                                <a:lumMod val="75000"/>
                              </a:schemeClr>
                            </a:solidFill>
                            <a:latin typeface="Cambria Math" panose="02040503050406030204" pitchFamily="18" charset="0"/>
                            <a:ea typeface="Cambria Math" panose="02040503050406030204" pitchFamily="18" charset="0"/>
                          </a:rPr>
                        </m:ctrlPr>
                      </m:sSupPr>
                      <m:e>
                        <m:d>
                          <m:dPr>
                            <m:ctrlPr>
                              <a:rPr lang="en-US" sz="2000" b="1" i="1" dirty="0">
                                <a:solidFill>
                                  <a:schemeClr val="accent5">
                                    <a:lumMod val="75000"/>
                                  </a:schemeClr>
                                </a:solidFill>
                                <a:latin typeface="Cambria Math" panose="02040503050406030204" pitchFamily="18" charset="0"/>
                                <a:ea typeface="Cambria Math" panose="02040503050406030204" pitchFamily="18" charset="0"/>
                              </a:rPr>
                            </m:ctrlPr>
                          </m:dPr>
                          <m:e>
                            <m:r>
                              <a:rPr lang="en-US" sz="2000" b="1" dirty="0">
                                <a:solidFill>
                                  <a:srgbClr val="0070C0"/>
                                </a:solidFill>
                                <a:latin typeface="Cambria Math" panose="02040503050406030204" pitchFamily="18" charset="0"/>
                                <a:ea typeface="Cambria Math" panose="02040503050406030204" pitchFamily="18" charset="0"/>
                              </a:rPr>
                              <m:t>𝐗</m:t>
                            </m:r>
                            <m:r>
                              <a:rPr lang="en-US" sz="2000" b="1" dirty="0">
                                <a:solidFill>
                                  <a:srgbClr val="0070C0"/>
                                </a:solidFill>
                                <a:latin typeface="Cambria Math" panose="02040503050406030204" pitchFamily="18" charset="0"/>
                                <a:ea typeface="Cambria Math" panose="02040503050406030204" pitchFamily="18" charset="0"/>
                              </a:rPr>
                              <m:t>_</m:t>
                            </m:r>
                            <m:r>
                              <a:rPr lang="en-US" sz="2000" b="1" dirty="0">
                                <a:solidFill>
                                  <a:srgbClr val="0070C0"/>
                                </a:solidFill>
                                <a:latin typeface="Cambria Math" panose="02040503050406030204" pitchFamily="18" charset="0"/>
                                <a:ea typeface="Cambria Math" panose="02040503050406030204" pitchFamily="18" charset="0"/>
                              </a:rPr>
                              <m:t>𝐭𝐫𝐚𝐢𝐧</m:t>
                            </m:r>
                            <m:r>
                              <a:rPr lang="en-US" sz="2000" b="1" dirty="0">
                                <a:solidFill>
                                  <a:schemeClr val="accent5">
                                    <a:lumMod val="75000"/>
                                  </a:schemeClr>
                                </a:solidFill>
                                <a:latin typeface="Cambria Math" panose="02040503050406030204" pitchFamily="18" charset="0"/>
                                <a:ea typeface="Cambria Math" panose="02040503050406030204" pitchFamily="18" charset="0"/>
                              </a:rPr>
                              <m:t>′</m:t>
                            </m:r>
                            <m:r>
                              <a:rPr lang="en-US" sz="2000" b="1" dirty="0">
                                <a:solidFill>
                                  <a:srgbClr val="0070C0"/>
                                </a:solidFill>
                                <a:latin typeface="Cambria Math" panose="02040503050406030204" pitchFamily="18" charset="0"/>
                                <a:ea typeface="Cambria Math" panose="02040503050406030204" pitchFamily="18" charset="0"/>
                              </a:rPr>
                              <m:t>𝐗</m:t>
                            </m:r>
                            <m:r>
                              <a:rPr lang="en-US" sz="2000" b="1" dirty="0">
                                <a:solidFill>
                                  <a:srgbClr val="0070C0"/>
                                </a:solidFill>
                                <a:latin typeface="Cambria Math" panose="02040503050406030204" pitchFamily="18" charset="0"/>
                                <a:ea typeface="Cambria Math" panose="02040503050406030204" pitchFamily="18" charset="0"/>
                              </a:rPr>
                              <m:t>_</m:t>
                            </m:r>
                            <m:r>
                              <a:rPr lang="en-US" sz="2000" b="1" dirty="0">
                                <a:solidFill>
                                  <a:srgbClr val="0070C0"/>
                                </a:solidFill>
                                <a:latin typeface="Cambria Math" panose="02040503050406030204" pitchFamily="18" charset="0"/>
                                <a:ea typeface="Cambria Math" panose="02040503050406030204" pitchFamily="18" charset="0"/>
                              </a:rPr>
                              <m:t>𝐭𝐫𝐚𝐢𝐧</m:t>
                            </m:r>
                          </m:e>
                        </m:d>
                      </m:e>
                      <m:sup>
                        <m:r>
                          <a:rPr lang="en-US" sz="20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2000" b="1" i="1" dirty="0" smtClean="0">
                            <a:solidFill>
                              <a:schemeClr val="accent5">
                                <a:lumMod val="75000"/>
                              </a:schemeClr>
                            </a:solidFill>
                            <a:latin typeface="Cambria Math" panose="02040503050406030204" pitchFamily="18" charset="0"/>
                            <a:ea typeface="Cambria Math" panose="02040503050406030204" pitchFamily="18" charset="0"/>
                          </a:rPr>
                          <m:t>𝟏</m:t>
                        </m:r>
                      </m:sup>
                    </m:sSup>
                    <m:r>
                      <a:rPr lang="en-US" sz="2000" b="1" dirty="0">
                        <a:solidFill>
                          <a:srgbClr val="0070C0"/>
                        </a:solidFill>
                        <a:latin typeface="Cambria Math" panose="02040503050406030204" pitchFamily="18" charset="0"/>
                        <a:ea typeface="Cambria Math" panose="02040503050406030204" pitchFamily="18" charset="0"/>
                      </a:rPr>
                      <m:t>𝐗</m:t>
                    </m:r>
                    <m:r>
                      <a:rPr lang="en-US" sz="2000" b="1" dirty="0">
                        <a:solidFill>
                          <a:srgbClr val="0070C0"/>
                        </a:solidFill>
                        <a:latin typeface="Cambria Math" panose="02040503050406030204" pitchFamily="18" charset="0"/>
                        <a:ea typeface="Cambria Math" panose="02040503050406030204" pitchFamily="18" charset="0"/>
                      </a:rPr>
                      <m:t>_</m:t>
                    </m:r>
                    <m:r>
                      <a:rPr lang="en-US" sz="2000" b="1" dirty="0">
                        <a:solidFill>
                          <a:srgbClr val="0070C0"/>
                        </a:solidFill>
                        <a:latin typeface="Cambria Math" panose="02040503050406030204" pitchFamily="18" charset="0"/>
                        <a:ea typeface="Cambria Math" panose="02040503050406030204" pitchFamily="18" charset="0"/>
                      </a:rPr>
                      <m:t>𝐭𝐫𝐚𝐢𝐧</m:t>
                    </m:r>
                    <m:r>
                      <a:rPr lang="en-US" sz="2000" b="1" dirty="0">
                        <a:solidFill>
                          <a:schemeClr val="accent5">
                            <a:lumMod val="75000"/>
                          </a:schemeClr>
                        </a:solidFill>
                        <a:latin typeface="Cambria Math" panose="02040503050406030204" pitchFamily="18" charset="0"/>
                        <a:ea typeface="Cambria Math" panose="02040503050406030204" pitchFamily="18" charset="0"/>
                      </a:rPr>
                      <m:t>′</m:t>
                    </m:r>
                  </m:oMath>
                </a14:m>
                <a:r>
                  <a:rPr lang="en-US" sz="2000" b="1" dirty="0" err="1">
                    <a:solidFill>
                      <a:schemeClr val="accent5">
                        <a:lumMod val="75000"/>
                      </a:schemeClr>
                    </a:solidFill>
                    <a:ea typeface="Cambria Math" panose="02040503050406030204" pitchFamily="18" charset="0"/>
                  </a:rPr>
                  <a:t>y_train</a:t>
                </a:r>
                <a:endParaRPr lang="en-US" sz="2000" b="1" dirty="0">
                  <a:solidFill>
                    <a:schemeClr val="accent5">
                      <a:lumMod val="75000"/>
                    </a:schemeClr>
                  </a:solidFill>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D94C52C-37EA-409D-D24E-B2F1E8783096}"/>
                  </a:ext>
                </a:extLst>
              </p:cNvPr>
              <p:cNvSpPr txBox="1">
                <a:spLocks noRot="1" noChangeAspect="1" noMove="1" noResize="1" noEditPoints="1" noAdjustHandles="1" noChangeArrowheads="1" noChangeShapeType="1" noTextEdit="1"/>
              </p:cNvSpPr>
              <p:nvPr/>
            </p:nvSpPr>
            <p:spPr>
              <a:xfrm>
                <a:off x="2002055" y="2154363"/>
                <a:ext cx="8758989" cy="2350260"/>
              </a:xfrm>
              <a:prstGeom prst="rect">
                <a:avLst/>
              </a:prstGeom>
              <a:blipFill>
                <a:blip r:embed="rId2"/>
                <a:stretch>
                  <a:fillRect/>
                </a:stretch>
              </a:blipFill>
            </p:spPr>
            <p:txBody>
              <a:bodyPr/>
              <a:lstStyle/>
              <a:p>
                <a:r>
                  <a:rPr lang="es-BO">
                    <a:noFill/>
                  </a:rPr>
                  <a:t> </a:t>
                </a:r>
              </a:p>
            </p:txBody>
          </p:sp>
        </mc:Fallback>
      </mc:AlternateContent>
      <p:sp>
        <p:nvSpPr>
          <p:cNvPr id="7" name="Rectangle 6">
            <a:extLst>
              <a:ext uri="{FF2B5EF4-FFF2-40B4-BE49-F238E27FC236}">
                <a16:creationId xmlns:a16="http://schemas.microsoft.com/office/drawing/2014/main" id="{45EB25B4-95F5-D4CE-67DB-9958F8613E00}"/>
              </a:ext>
            </a:extLst>
          </p:cNvPr>
          <p:cNvSpPr/>
          <p:nvPr/>
        </p:nvSpPr>
        <p:spPr>
          <a:xfrm>
            <a:off x="3407343" y="3756259"/>
            <a:ext cx="5986914" cy="748364"/>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36D58-596A-199A-2789-DBE208007810}"/>
                  </a:ext>
                </a:extLst>
              </p:cNvPr>
              <p:cNvSpPr txBox="1"/>
              <p:nvPr/>
            </p:nvSpPr>
            <p:spPr>
              <a:xfrm>
                <a:off x="3047198" y="5075528"/>
                <a:ext cx="6097604" cy="1607107"/>
              </a:xfrm>
              <a:prstGeom prst="rect">
                <a:avLst/>
              </a:prstGeom>
              <a:noFill/>
            </p:spPr>
            <p:txBody>
              <a:bodyPr wrap="square">
                <a:spAutoFit/>
              </a:bodyPr>
              <a:lstStyle/>
              <a:p>
                <a:pPr algn="ctr"/>
                <a14:m>
                  <m:oMath xmlns:m="http://schemas.openxmlformats.org/officeDocument/2006/math">
                    <m:sSub>
                      <m:sSubPr>
                        <m:ctrlPr>
                          <a:rPr lang="es-BO" sz="2000" b="1" i="1" dirty="0" smtClean="0">
                            <a:solidFill>
                              <a:schemeClr val="tx1"/>
                            </a:solidFill>
                            <a:latin typeface="Cambria Math" panose="02040503050406030204" pitchFamily="18" charset="0"/>
                            <a:ea typeface="Cambria Math" panose="02040503050406030204" pitchFamily="18" charset="0"/>
                          </a:rPr>
                        </m:ctrlPr>
                      </m:sSubPr>
                      <m:e>
                        <m:r>
                          <a:rPr lang="es-BO" sz="2000" b="1" i="1" dirty="0" err="1">
                            <a:solidFill>
                              <a:schemeClr val="tx1"/>
                            </a:solidFill>
                            <a:latin typeface="Cambria Math" panose="02040503050406030204" pitchFamily="18" charset="0"/>
                            <a:ea typeface="Cambria Math" panose="02040503050406030204" pitchFamily="18" charset="0"/>
                          </a:rPr>
                          <m:t>𝒚</m:t>
                        </m:r>
                      </m:e>
                      <m:sub>
                        <m:r>
                          <a:rPr lang="es-BO" sz="2000" b="1" i="1" dirty="0" err="1">
                            <a:solidFill>
                              <a:schemeClr val="tx1"/>
                            </a:solidFill>
                            <a:latin typeface="Cambria Math" panose="02040503050406030204" pitchFamily="18" charset="0"/>
                            <a:ea typeface="Cambria Math" panose="02040503050406030204" pitchFamily="18" charset="0"/>
                          </a:rPr>
                          <m:t>𝒑𝒓𝒐𝒏𝒐𝒔𝒕𝒊𝒄𝒐</m:t>
                        </m:r>
                      </m:sub>
                    </m:sSub>
                    <m:r>
                      <a:rPr lang="es-BO" sz="2000" b="1" i="1" dirty="0" err="1">
                        <a:solidFill>
                          <a:schemeClr val="tx1"/>
                        </a:solidFill>
                        <a:latin typeface="Cambria Math" panose="02040503050406030204" pitchFamily="18" charset="0"/>
                        <a:ea typeface="Cambria Math" panose="02040503050406030204" pitchFamily="18" charset="0"/>
                      </a:rPr>
                      <m:t> </m:t>
                    </m:r>
                  </m:oMath>
                </a14:m>
                <a:r>
                  <a:rPr lang="es-BO" sz="2000" b="1" dirty="0">
                    <a:solidFill>
                      <a:schemeClr val="tx1"/>
                    </a:solidFill>
                    <a:ea typeface="Cambria Math" panose="02040503050406030204" pitchFamily="18" charset="0"/>
                  </a:rPr>
                  <a:t>= </a:t>
                </a:r>
                <a14:m>
                  <m:oMath xmlns:m="http://schemas.openxmlformats.org/officeDocument/2006/math">
                    <m:sSub>
                      <m:sSubPr>
                        <m:ctrlPr>
                          <a:rPr lang="en-US" sz="2000" b="1" i="1" dirty="0" smtClean="0">
                            <a:solidFill>
                              <a:schemeClr val="tx1"/>
                            </a:solidFill>
                            <a:latin typeface="Cambria Math" panose="02040503050406030204" pitchFamily="18" charset="0"/>
                            <a:ea typeface="Cambria Math" panose="02040503050406030204" pitchFamily="18" charset="0"/>
                          </a:rPr>
                        </m:ctrlPr>
                      </m:sSubPr>
                      <m:e>
                        <m:r>
                          <a:rPr lang="en-US" sz="2000" b="1" dirty="0" smtClean="0">
                            <a:solidFill>
                              <a:schemeClr val="tx1"/>
                            </a:solidFill>
                            <a:latin typeface="Cambria Math" panose="02040503050406030204" pitchFamily="18" charset="0"/>
                            <a:ea typeface="Cambria Math" panose="02040503050406030204" pitchFamily="18" charset="0"/>
                          </a:rPr>
                          <m:t>𝐗</m:t>
                        </m:r>
                      </m:e>
                      <m:sub>
                        <m:r>
                          <a:rPr lang="en-US" sz="2000" b="1" i="0" dirty="0" smtClean="0">
                            <a:solidFill>
                              <a:schemeClr val="tx1"/>
                            </a:solidFill>
                            <a:latin typeface="Cambria Math" panose="02040503050406030204" pitchFamily="18" charset="0"/>
                            <a:ea typeface="Cambria Math" panose="02040503050406030204" pitchFamily="18" charset="0"/>
                          </a:rPr>
                          <m:t>𝐭𝐞𝐬𝐭</m:t>
                        </m:r>
                      </m:sub>
                    </m:sSub>
                    <m:acc>
                      <m:accPr>
                        <m:chr m:val="̂"/>
                        <m:ctrlPr>
                          <a:rPr lang="el-GR" sz="2000" b="1" i="1" dirty="0">
                            <a:solidFill>
                              <a:schemeClr val="tx1"/>
                            </a:solidFill>
                            <a:latin typeface="Cambria Math" panose="02040503050406030204" pitchFamily="18" charset="0"/>
                            <a:ea typeface="Cambria Math" panose="02040503050406030204" pitchFamily="18" charset="0"/>
                          </a:rPr>
                        </m:ctrlPr>
                      </m:accPr>
                      <m:e>
                        <m:r>
                          <a:rPr lang="el-GR" sz="2000" b="1" dirty="0">
                            <a:solidFill>
                              <a:schemeClr val="tx1"/>
                            </a:solidFill>
                            <a:latin typeface="Cambria Math" panose="02040503050406030204" pitchFamily="18" charset="0"/>
                            <a:ea typeface="Cambria Math" panose="02040503050406030204" pitchFamily="18" charset="0"/>
                          </a:rPr>
                          <m:t>𝚯</m:t>
                        </m:r>
                      </m:e>
                    </m:acc>
                  </m:oMath>
                </a14:m>
                <a:endParaRPr lang="es-BO" sz="2000" b="1" dirty="0">
                  <a:solidFill>
                    <a:schemeClr val="tx1"/>
                  </a:solidFill>
                  <a:ea typeface="Cambria Math" panose="02040503050406030204" pitchFamily="18" charset="0"/>
                </a:endParaRPr>
              </a:p>
              <a:p>
                <a:pPr algn="ctr"/>
                <a:r>
                  <a:rPr lang="es-BO" sz="2000" dirty="0">
                    <a:solidFill>
                      <a:schemeClr val="tx1"/>
                    </a:solidFill>
                    <a:ea typeface="Cambria Math" panose="02040503050406030204" pitchFamily="18" charset="0"/>
                  </a:rPr>
                  <a:t>Error cuadrático medio (MSE):</a:t>
                </a:r>
              </a:p>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ea typeface="Cambria Math" panose="02040503050406030204" pitchFamily="18" charset="0"/>
                        </a:rPr>
                        <m:t>𝑴𝑺𝑬</m:t>
                      </m:r>
                      <m:r>
                        <a:rPr lang="en-US" sz="2000" b="1" i="1" dirty="0" smtClean="0">
                          <a:solidFill>
                            <a:schemeClr val="tx1"/>
                          </a:solidFill>
                          <a:latin typeface="Cambria Math" panose="02040503050406030204" pitchFamily="18" charset="0"/>
                          <a:ea typeface="Cambria Math" panose="02040503050406030204" pitchFamily="18" charset="0"/>
                        </a:rPr>
                        <m:t>= </m:t>
                      </m:r>
                      <m:f>
                        <m:fPr>
                          <m:ctrlPr>
                            <a:rPr lang="en-US" sz="2000" i="1" dirty="0" smtClean="0">
                              <a:solidFill>
                                <a:schemeClr val="tx1"/>
                              </a:solidFill>
                              <a:latin typeface="Cambria Math" panose="02040503050406030204" pitchFamily="18" charset="0"/>
                              <a:ea typeface="Cambria Math" panose="02040503050406030204" pitchFamily="18" charset="0"/>
                            </a:rPr>
                          </m:ctrlPr>
                        </m:fPr>
                        <m:num>
                          <m:r>
                            <a:rPr lang="en-US" sz="2000" b="0" i="1" dirty="0" smtClean="0">
                              <a:solidFill>
                                <a:schemeClr val="tx1"/>
                              </a:solidFill>
                              <a:latin typeface="Cambria Math" panose="02040503050406030204" pitchFamily="18" charset="0"/>
                              <a:ea typeface="Cambria Math" panose="02040503050406030204" pitchFamily="18" charset="0"/>
                            </a:rPr>
                            <m:t>1</m:t>
                          </m:r>
                        </m:num>
                        <m:den>
                          <m:r>
                            <a:rPr lang="en-US" sz="20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2000" b="1"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dirty="0" smtClean="0">
                              <a:solidFill>
                                <a:schemeClr val="tx1"/>
                              </a:solidFill>
                              <a:latin typeface="Cambria Math" panose="02040503050406030204" pitchFamily="18" charset="0"/>
                              <a:ea typeface="Cambria Math" panose="02040503050406030204" pitchFamily="18" charset="0"/>
                            </a:rPr>
                            <m:t>𝑖</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chemeClr val="tx1"/>
                              </a:solidFill>
                              <a:latin typeface="Cambria Math" panose="02040503050406030204" pitchFamily="18" charset="0"/>
                              <a:ea typeface="Cambria Math" panose="02040503050406030204" pitchFamily="18" charset="0"/>
                            </a:rPr>
                            <m:t>𝑚</m:t>
                          </m:r>
                        </m:sub>
                        <m:sup>
                          <m:r>
                            <a:rPr lang="en-US" sz="2000" b="0" i="1" dirty="0" smtClean="0">
                              <a:solidFill>
                                <a:schemeClr val="tx1"/>
                              </a:solidFill>
                              <a:latin typeface="Cambria Math" panose="02040503050406030204" pitchFamily="18" charset="0"/>
                              <a:ea typeface="Cambria Math" panose="02040503050406030204" pitchFamily="18" charset="0"/>
                            </a:rPr>
                            <m:t>𝑛</m:t>
                          </m:r>
                        </m:sup>
                        <m:e>
                          <m:sSup>
                            <m:sSupPr>
                              <m:ctrlPr>
                                <a:rPr lang="en-US" sz="2000" b="1" i="1" dirty="0" smtClean="0">
                                  <a:solidFill>
                                    <a:schemeClr val="tx1"/>
                                  </a:solidFill>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m:t>
                              </m:r>
                              <m:sSub>
                                <m:sSubPr>
                                  <m:ctrlPr>
                                    <a:rPr lang="es-BO" sz="2000" b="1" i="1" dirty="0" err="1">
                                      <a:latin typeface="Cambria Math" panose="02040503050406030204" pitchFamily="18" charset="0"/>
                                      <a:ea typeface="Cambria Math" panose="02040503050406030204" pitchFamily="18" charset="0"/>
                                    </a:rPr>
                                  </m:ctrlPr>
                                </m:sSubPr>
                                <m:e>
                                  <m:r>
                                    <a:rPr lang="es-BO" sz="2000" b="1" i="1" dirty="0" err="1">
                                      <a:latin typeface="Cambria Math" panose="02040503050406030204" pitchFamily="18" charset="0"/>
                                      <a:ea typeface="Cambria Math" panose="02040503050406030204" pitchFamily="18" charset="0"/>
                                    </a:rPr>
                                    <m:t>𝒚</m:t>
                                  </m:r>
                                </m:e>
                                <m:sub>
                                  <m:r>
                                    <a:rPr lang="es-BO" sz="2000" b="0" i="1" dirty="0" err="1">
                                      <a:latin typeface="Cambria Math" panose="02040503050406030204" pitchFamily="18" charset="0"/>
                                      <a:ea typeface="Cambria Math" panose="02040503050406030204" pitchFamily="18" charset="0"/>
                                    </a:rPr>
                                    <m:t>𝑡</m:t>
                                  </m:r>
                                  <m:r>
                                    <a:rPr lang="en-US" sz="2000" b="0" i="1" dirty="0" smtClean="0">
                                      <a:latin typeface="Cambria Math" panose="02040503050406030204" pitchFamily="18" charset="0"/>
                                      <a:ea typeface="Cambria Math" panose="02040503050406030204" pitchFamily="18" charset="0"/>
                                    </a:rPr>
                                    <m:t>𝑒𝑠𝑡</m:t>
                                  </m:r>
                                  <m:r>
                                    <a:rPr lang="en-US" sz="2000" b="0" i="1" dirty="0" smtClean="0">
                                      <a:solidFill>
                                        <a:srgbClr val="FF0000"/>
                                      </a:solidFill>
                                      <a:latin typeface="Cambria Math" panose="02040503050406030204" pitchFamily="18" charset="0"/>
                                      <a:ea typeface="Cambria Math" panose="02040503050406030204" pitchFamily="18" charset="0"/>
                                    </a:rPr>
                                    <m:t>,</m:t>
                                  </m:r>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s-BO" sz="2000" i="1" dirty="0">
                                  <a:latin typeface="Cambria Math" panose="02040503050406030204" pitchFamily="18" charset="0"/>
                                  <a:ea typeface="Cambria Math" panose="02040503050406030204" pitchFamily="18" charset="0"/>
                                </a:rPr>
                                <m:t> − </m:t>
                              </m:r>
                              <m:sSub>
                                <m:sSubPr>
                                  <m:ctrlPr>
                                    <a:rPr lang="es-BO" sz="2000" b="1" i="1" dirty="0" err="1">
                                      <a:latin typeface="Cambria Math" panose="02040503050406030204" pitchFamily="18" charset="0"/>
                                      <a:ea typeface="Cambria Math" panose="02040503050406030204" pitchFamily="18" charset="0"/>
                                    </a:rPr>
                                  </m:ctrlPr>
                                </m:sSubPr>
                                <m:e>
                                  <m:r>
                                    <a:rPr lang="es-BO" sz="2000" b="1" i="1" dirty="0" err="1">
                                      <a:latin typeface="Cambria Math" panose="02040503050406030204" pitchFamily="18" charset="0"/>
                                      <a:ea typeface="Cambria Math" panose="02040503050406030204" pitchFamily="18" charset="0"/>
                                    </a:rPr>
                                    <m:t>𝒚</m:t>
                                  </m:r>
                                </m:e>
                                <m:sub>
                                  <m:r>
                                    <a:rPr lang="es-BO" sz="2000" b="0" i="1" dirty="0" smtClean="0">
                                      <a:solidFill>
                                        <a:schemeClr val="tx1"/>
                                      </a:solidFill>
                                      <a:latin typeface="Cambria Math" panose="02040503050406030204" pitchFamily="18" charset="0"/>
                                      <a:ea typeface="Cambria Math" panose="02040503050406030204" pitchFamily="18" charset="0"/>
                                    </a:rPr>
                                    <m:t>𝑝𝑟𝑜𝑛𝑜𝑠𝑡𝑖𝑐𝑜</m:t>
                                  </m:r>
                                  <m:r>
                                    <a:rPr lang="en-US" sz="2000" b="0" i="1" dirty="0" smtClean="0">
                                      <a:solidFill>
                                        <a:schemeClr val="tx1"/>
                                      </a:solidFill>
                                      <a:latin typeface="Cambria Math" panose="02040503050406030204" pitchFamily="18" charset="0"/>
                                      <a:ea typeface="Cambria Math" panose="02040503050406030204" pitchFamily="18" charset="0"/>
                                    </a:rPr>
                                    <m:t>,</m:t>
                                  </m:r>
                                  <m:r>
                                    <a:rPr lang="en-US" sz="2000" b="0" i="1" dirty="0" smtClean="0">
                                      <a:solidFill>
                                        <a:srgbClr val="FF0000"/>
                                      </a:solidFill>
                                      <a:latin typeface="Cambria Math" panose="02040503050406030204" pitchFamily="18" charset="0"/>
                                      <a:ea typeface="Cambria Math" panose="02040503050406030204" pitchFamily="18" charset="0"/>
                                    </a:rPr>
                                    <m:t>𝑖</m:t>
                                  </m:r>
                                </m:sub>
                              </m:sSub>
                              <m:r>
                                <a:rPr lang="en-US" sz="2000" b="1" i="1" dirty="0">
                                  <a:latin typeface="Cambria Math" panose="02040503050406030204" pitchFamily="18" charset="0"/>
                                  <a:ea typeface="Cambria Math" panose="02040503050406030204" pitchFamily="18" charset="0"/>
                                </a:rPr>
                                <m:t>)</m:t>
                              </m:r>
                            </m:e>
                            <m:sup>
                              <m:r>
                                <a:rPr lang="en-US" sz="2000" b="1" i="1" dirty="0" smtClean="0">
                                  <a:solidFill>
                                    <a:schemeClr val="tx1"/>
                                  </a:solidFill>
                                  <a:latin typeface="Cambria Math" panose="02040503050406030204" pitchFamily="18" charset="0"/>
                                  <a:ea typeface="Cambria Math" panose="02040503050406030204" pitchFamily="18" charset="0"/>
                                </a:rPr>
                                <m:t>𝟐</m:t>
                              </m:r>
                            </m:sup>
                          </m:sSup>
                        </m:e>
                      </m:nary>
                    </m:oMath>
                  </m:oMathPara>
                </a14:m>
                <a:endParaRPr lang="es-BO" sz="2000" dirty="0">
                  <a:solidFill>
                    <a:schemeClr val="tx1"/>
                  </a:solidFill>
                </a:endParaRPr>
              </a:p>
            </p:txBody>
          </p:sp>
        </mc:Choice>
        <mc:Fallback xmlns="">
          <p:sp>
            <p:nvSpPr>
              <p:cNvPr id="9" name="TextBox 8">
                <a:extLst>
                  <a:ext uri="{FF2B5EF4-FFF2-40B4-BE49-F238E27FC236}">
                    <a16:creationId xmlns:a16="http://schemas.microsoft.com/office/drawing/2014/main" id="{B0036D58-596A-199A-2789-DBE208007810}"/>
                  </a:ext>
                </a:extLst>
              </p:cNvPr>
              <p:cNvSpPr txBox="1">
                <a:spLocks noRot="1" noChangeAspect="1" noMove="1" noResize="1" noEditPoints="1" noAdjustHandles="1" noChangeArrowheads="1" noChangeShapeType="1" noTextEdit="1"/>
              </p:cNvSpPr>
              <p:nvPr/>
            </p:nvSpPr>
            <p:spPr>
              <a:xfrm>
                <a:off x="3047198" y="5075528"/>
                <a:ext cx="6097604" cy="1607107"/>
              </a:xfrm>
              <a:prstGeom prst="rect">
                <a:avLst/>
              </a:prstGeom>
              <a:blipFill>
                <a:blip r:embed="rId3"/>
                <a:stretch>
                  <a:fillRect t="-2662"/>
                </a:stretch>
              </a:blipFill>
            </p:spPr>
            <p:txBody>
              <a:bodyPr/>
              <a:lstStyle/>
              <a:p>
                <a:r>
                  <a:rPr lang="es-BO">
                    <a:noFill/>
                  </a:rPr>
                  <a:t> </a:t>
                </a:r>
              </a:p>
            </p:txBody>
          </p:sp>
        </mc:Fallback>
      </mc:AlternateContent>
    </p:spTree>
    <p:extLst>
      <p:ext uri="{BB962C8B-B14F-4D97-AF65-F5344CB8AC3E}">
        <p14:creationId xmlns:p14="http://schemas.microsoft.com/office/powerpoint/2010/main" val="2623162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t>Econometría y </a:t>
            </a:r>
            <a:r>
              <a:rPr lang="es-BO" dirty="0">
                <a:solidFill>
                  <a:srgbClr val="7030A0"/>
                </a:solidFill>
              </a:rPr>
              <a:t>machine </a:t>
            </a:r>
            <a:r>
              <a:rPr lang="es-BO" dirty="0" err="1">
                <a:solidFill>
                  <a:srgbClr val="7030A0"/>
                </a:solidFill>
              </a:rPr>
              <a:t>learning</a:t>
            </a:r>
            <a:endParaRPr lang="es-BO" dirty="0">
              <a:solidFill>
                <a:srgbClr val="7030A0"/>
              </a:solidFill>
            </a:endParaRPr>
          </a:p>
        </p:txBody>
      </p:sp>
      <p:sp>
        <p:nvSpPr>
          <p:cNvPr id="5" name="TextBox 4">
            <a:extLst>
              <a:ext uri="{FF2B5EF4-FFF2-40B4-BE49-F238E27FC236}">
                <a16:creationId xmlns:a16="http://schemas.microsoft.com/office/drawing/2014/main" id="{6562FECF-6FBE-FA75-8578-9B58FAE75AA7}"/>
              </a:ext>
            </a:extLst>
          </p:cNvPr>
          <p:cNvSpPr txBox="1"/>
          <p:nvPr/>
        </p:nvSpPr>
        <p:spPr>
          <a:xfrm>
            <a:off x="404261" y="1105210"/>
            <a:ext cx="11146055" cy="3108543"/>
          </a:xfrm>
          <a:prstGeom prst="rect">
            <a:avLst/>
          </a:prstGeom>
          <a:noFill/>
        </p:spPr>
        <p:txBody>
          <a:bodyPr wrap="square">
            <a:spAutoFit/>
          </a:bodyPr>
          <a:lstStyle/>
          <a:p>
            <a:r>
              <a:rPr lang="es-419" sz="2800" b="1" dirty="0">
                <a:latin typeface="Cambria Math" panose="02040503050406030204" pitchFamily="18" charset="0"/>
                <a:ea typeface="Cambria Math" panose="02040503050406030204" pitchFamily="18" charset="0"/>
              </a:rPr>
              <a:t>Partición de datos:</a:t>
            </a:r>
          </a:p>
          <a:p>
            <a:pPr lvl="1"/>
            <a:r>
              <a:rPr lang="es-419" sz="2800" b="0" dirty="0">
                <a:solidFill>
                  <a:schemeClr val="tx1"/>
                </a:solidFill>
                <a:latin typeface="Cambria Math" panose="02040503050406030204" pitchFamily="18" charset="0"/>
                <a:ea typeface="Cambria Math" panose="02040503050406030204" pitchFamily="18" charset="0"/>
              </a:rPr>
              <a:t>Entrenamiento (</a:t>
            </a:r>
            <a:r>
              <a:rPr lang="es-419" sz="2800" b="0" dirty="0" err="1">
                <a:solidFill>
                  <a:schemeClr val="tx1"/>
                </a:solidFill>
                <a:latin typeface="Cambria Math" panose="02040503050406030204" pitchFamily="18" charset="0"/>
                <a:ea typeface="Cambria Math" panose="02040503050406030204" pitchFamily="18" charset="0"/>
              </a:rPr>
              <a:t>train</a:t>
            </a:r>
            <a:r>
              <a:rPr lang="es-419" sz="2800" b="0" dirty="0">
                <a:solidFill>
                  <a:schemeClr val="tx1"/>
                </a:solidFill>
                <a:latin typeface="Cambria Math" panose="02040503050406030204" pitchFamily="18" charset="0"/>
                <a:ea typeface="Cambria Math" panose="02040503050406030204" pitchFamily="18" charset="0"/>
              </a:rPr>
              <a:t>): </a:t>
            </a:r>
            <a:r>
              <a:rPr lang="es-419" sz="2800" b="0" dirty="0">
                <a:latin typeface="Cambria Math" panose="02040503050406030204" pitchFamily="18" charset="0"/>
                <a:ea typeface="Cambria Math" panose="02040503050406030204" pitchFamily="18" charset="0"/>
              </a:rPr>
              <a:t>i = 1,…,m</a:t>
            </a: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chemeClr val="tx1"/>
              </a:solidFill>
              <a:latin typeface="Cambria Math" panose="02040503050406030204" pitchFamily="18" charset="0"/>
              <a:ea typeface="Cambria Math" panose="02040503050406030204" pitchFamily="18" charset="0"/>
            </a:endParaRPr>
          </a:p>
          <a:p>
            <a:pPr lvl="1"/>
            <a:endParaRPr lang="es-419" sz="2800" b="0" dirty="0">
              <a:solidFill>
                <a:schemeClr val="tx1"/>
              </a:solidFill>
              <a:latin typeface="Cambria Math" panose="02040503050406030204" pitchFamily="18" charset="0"/>
              <a:ea typeface="Cambria Math" panose="02040503050406030204" pitchFamily="18" charset="0"/>
            </a:endParaRPr>
          </a:p>
          <a:p>
            <a:pPr lvl="1"/>
            <a:r>
              <a:rPr lang="es-419" sz="2800" b="0" dirty="0">
                <a:solidFill>
                  <a:schemeClr val="tx1"/>
                </a:solidFill>
                <a:latin typeface="Cambria Math" panose="02040503050406030204" pitchFamily="18" charset="0"/>
                <a:ea typeface="Cambria Math" panose="02040503050406030204" pitchFamily="18" charset="0"/>
              </a:rPr>
              <a:t>Evaluación (test): </a:t>
            </a:r>
            <a:r>
              <a:rPr lang="es-419" sz="2800" b="0" dirty="0">
                <a:latin typeface="Cambria Math" panose="02040503050406030204" pitchFamily="18" charset="0"/>
                <a:ea typeface="Cambria Math" panose="02040503050406030204" pitchFamily="18" charset="0"/>
              </a:rPr>
              <a:t>i = m, m+1,…, 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94C52C-37EA-409D-D24E-B2F1E8783096}"/>
                  </a:ext>
                </a:extLst>
              </p:cNvPr>
              <p:cNvSpPr txBox="1"/>
              <p:nvPr/>
            </p:nvSpPr>
            <p:spPr>
              <a:xfrm>
                <a:off x="1568116" y="2269866"/>
                <a:ext cx="9785684" cy="127990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salar</m:t>
                          </m:r>
                          <m:r>
                            <m:rPr>
                              <m:sty m:val="p"/>
                            </m:rPr>
                            <a:rPr lang="en-US" sz="2400" b="0" i="0" dirty="0" smtClean="0">
                              <a:latin typeface="Cambria Math" panose="02040503050406030204" pitchFamily="18" charset="0"/>
                              <a:ea typeface="Cambria Math" panose="02040503050406030204" pitchFamily="18" charset="0"/>
                            </a:rPr>
                            <m:t>io</m:t>
                          </m:r>
                        </m:e>
                        <m:sub>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s-ES" sz="2400" i="0"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b="0" i="1" dirty="0" smtClean="0">
                              <a:solidFill>
                                <a:schemeClr val="tx1"/>
                              </a:solidFill>
                              <a:latin typeface="Cambria Math" panose="02040503050406030204" pitchFamily="18" charset="0"/>
                            </a:rPr>
                            <m:t>0</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rPr>
                            <m:t>𝑒𝑑𝑢𝑐</m:t>
                          </m:r>
                        </m:sub>
                      </m:sSub>
                      <m:sSub>
                        <m:sSubPr>
                          <m:ctrlPr>
                            <a:rPr lang="en-US" sz="2400" i="1" dirty="0" smtClean="0">
                              <a:solidFill>
                                <a:schemeClr val="tx1"/>
                              </a:solidFill>
                              <a:latin typeface="Cambria Math" panose="02040503050406030204" pitchFamily="18" charset="0"/>
                            </a:rPr>
                          </m:ctrlPr>
                        </m:sSubPr>
                        <m:e>
                          <m:r>
                            <m:rPr>
                              <m:sty m:val="p"/>
                            </m:rPr>
                            <a:rPr lang="es-ES" sz="2400" dirty="0">
                              <a:latin typeface="Cambria Math" panose="02040503050406030204" pitchFamily="18" charset="0"/>
                            </a:rPr>
                            <m:t>educaci</m:t>
                          </m:r>
                          <m:r>
                            <a:rPr lang="es-ES" sz="2400" dirty="0">
                              <a:latin typeface="Cambria Math" panose="02040503050406030204" pitchFamily="18" charset="0"/>
                            </a:rPr>
                            <m:t>ó</m:t>
                          </m:r>
                          <m:r>
                            <m:rPr>
                              <m:sty m:val="p"/>
                            </m:rPr>
                            <a:rPr lang="es-ES" sz="2400" dirty="0">
                              <a:latin typeface="Cambria Math" panose="02040503050406030204" pitchFamily="18" charset="0"/>
                            </a:rPr>
                            <m:t>n</m:t>
                          </m:r>
                        </m:e>
                        <m:sub>
                          <m:r>
                            <a:rPr lang="en-US" sz="2400" b="0" i="1" dirty="0" smtClean="0">
                              <a:solidFill>
                                <a:srgbClr val="FF0000"/>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𝑒𝑑𝑎𝑑</m:t>
                          </m:r>
                        </m:sub>
                      </m:sSub>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400" dirty="0">
                              <a:latin typeface="Cambria Math" panose="02040503050406030204" pitchFamily="18" charset="0"/>
                            </a:rPr>
                            <m:t>edad</m:t>
                          </m:r>
                        </m:e>
                        <m:sub>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θ</m:t>
                          </m:r>
                        </m:e>
                        <m:sub>
                          <m:r>
                            <a:rPr lang="en-US" sz="2400" i="1" dirty="0">
                              <a:solidFill>
                                <a:schemeClr val="tx1"/>
                              </a:solidFill>
                              <a:latin typeface="Cambria Math" panose="02040503050406030204" pitchFamily="18" charset="0"/>
                              <a:ea typeface="Cambria Math" panose="02040503050406030204" pitchFamily="18" charset="0"/>
                            </a:rPr>
                            <m:t>𝑒𝑥𝑝𝑒</m:t>
                          </m:r>
                        </m:sub>
                      </m:sSub>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400" dirty="0">
                              <a:latin typeface="Cambria Math" panose="02040503050406030204" pitchFamily="18" charset="0"/>
                            </a:rPr>
                            <m:t>experiencia</m:t>
                          </m:r>
                        </m:e>
                        <m:sub>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n-US" sz="2400" b="0" i="0" dirty="0" smtClean="0">
                          <a:solidFill>
                            <a:schemeClr val="tx1"/>
                          </a:solidFill>
                          <a:latin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m:rPr>
                              <m:sty m:val="p"/>
                            </m:rPr>
                            <a:rPr lang="el-GR" sz="2400" i="1" dirty="0">
                              <a:latin typeface="Cambria Math" panose="02040503050406030204" pitchFamily="18" charset="0"/>
                              <a:ea typeface="Cambria Math" panose="02040503050406030204" pitchFamily="18" charset="0"/>
                            </a:rPr>
                            <m:t>ε</m:t>
                          </m:r>
                        </m:e>
                        <m:sub>
                          <m:r>
                            <a:rPr lang="en-US" sz="2400" b="0" i="1" dirty="0" smtClean="0">
                              <a:solidFill>
                                <a:srgbClr val="FF0000"/>
                              </a:solidFill>
                              <a:latin typeface="Cambria Math" panose="02040503050406030204" pitchFamily="18" charset="0"/>
                            </a:rPr>
                            <m:t>𝑖</m:t>
                          </m:r>
                        </m:sub>
                      </m:sSub>
                    </m:oMath>
                  </m:oMathPara>
                </a14:m>
                <a:endParaRPr lang="en-US" sz="2400" b="0" dirty="0">
                  <a:solidFill>
                    <a:srgbClr val="FF0000"/>
                  </a:solidFill>
                </a:endParaRPr>
              </a:p>
              <a:p>
                <a:pPr algn="ctr"/>
                <a14:m>
                  <m:oMath xmlns:m="http://schemas.openxmlformats.org/officeDocument/2006/math">
                    <m:func>
                      <m:funcPr>
                        <m:ctrlPr>
                          <a:rPr lang="en-US" sz="2400" i="1" dirty="0" smtClean="0">
                            <a:solidFill>
                              <a:schemeClr val="tx1"/>
                            </a:solidFill>
                            <a:latin typeface="Cambria Math" panose="02040503050406030204" pitchFamily="18" charset="0"/>
                            <a:ea typeface="Cambria Math" panose="02040503050406030204" pitchFamily="18" charset="0"/>
                          </a:rPr>
                        </m:ctrlPr>
                      </m:funcPr>
                      <m:fName>
                        <m:limLow>
                          <m:limLowPr>
                            <m:ctrlPr>
                              <a:rPr lang="en-US" sz="2400" i="1" dirty="0" smtClean="0">
                                <a:solidFill>
                                  <a:schemeClr val="tx1"/>
                                </a:solidFill>
                                <a:latin typeface="Cambria Math" panose="02040503050406030204" pitchFamily="18" charset="0"/>
                                <a:ea typeface="Cambria Math" panose="02040503050406030204" pitchFamily="18" charset="0"/>
                              </a:rPr>
                            </m:ctrlPr>
                          </m:limLowPr>
                          <m:e>
                            <m:r>
                              <m:rPr>
                                <m:sty m:val="p"/>
                              </m:rPr>
                              <a:rPr lang="en-US" sz="2400" b="0" i="0" dirty="0" smtClean="0">
                                <a:solidFill>
                                  <a:schemeClr val="tx1"/>
                                </a:solidFill>
                                <a:latin typeface="Cambria Math" panose="02040503050406030204" pitchFamily="18" charset="0"/>
                                <a:ea typeface="Cambria Math" panose="02040503050406030204" pitchFamily="18" charset="0"/>
                              </a:rPr>
                              <m:t>arg</m:t>
                            </m:r>
                            <m:r>
                              <m:rPr>
                                <m:sty m:val="p"/>
                              </m:rPr>
                              <a:rPr lang="en-US" sz="2400" i="0" dirty="0" smtClean="0">
                                <a:solidFill>
                                  <a:schemeClr val="tx1"/>
                                </a:solidFill>
                                <a:latin typeface="Cambria Math" panose="02040503050406030204" pitchFamily="18" charset="0"/>
                                <a:ea typeface="Cambria Math" panose="02040503050406030204" pitchFamily="18" charset="0"/>
                              </a:rPr>
                              <m:t>min</m:t>
                            </m:r>
                          </m:e>
                          <m:lim>
                            <m:eqArr>
                              <m:eqArrPr>
                                <m:ctrlPr>
                                  <a:rPr lang="el-GR" sz="2400" b="1" i="1" dirty="0" smtClean="0">
                                    <a:solidFill>
                                      <a:schemeClr val="tx1"/>
                                    </a:solidFill>
                                    <a:latin typeface="Cambria Math" panose="02040503050406030204" pitchFamily="18" charset="0"/>
                                    <a:ea typeface="Cambria Math" panose="02040503050406030204" pitchFamily="18" charset="0"/>
                                  </a:rPr>
                                </m:ctrlPr>
                              </m:eqArrPr>
                              <m:e>
                                <m:r>
                                  <a:rPr lang="el-GR" sz="2400" b="1" dirty="0" smtClean="0">
                                    <a:solidFill>
                                      <a:schemeClr val="tx1"/>
                                    </a:solidFill>
                                    <a:latin typeface="Cambria Math" panose="02040503050406030204" pitchFamily="18" charset="0"/>
                                    <a:ea typeface="Cambria Math" panose="02040503050406030204" pitchFamily="18" charset="0"/>
                                  </a:rPr>
                                  <m:t>𝚯</m:t>
                                </m:r>
                                <m:r>
                                  <a:rPr lang="el-GR" sz="2400" b="1" i="1" dirty="0" smtClean="0">
                                    <a:solidFill>
                                      <a:schemeClr val="tx1"/>
                                    </a:solidFill>
                                    <a:latin typeface="Cambria Math" panose="02040503050406030204" pitchFamily="18" charset="0"/>
                                    <a:ea typeface="Cambria Math" panose="02040503050406030204" pitchFamily="18" charset="0"/>
                                  </a:rPr>
                                  <m:t>∈</m:t>
                                </m:r>
                                <m:r>
                                  <a:rPr lang="el-GR" sz="2400" b="1" i="1" dirty="0" smtClean="0">
                                    <a:solidFill>
                                      <a:schemeClr val="tx1"/>
                                    </a:solidFill>
                                    <a:latin typeface="Cambria Math" panose="02040503050406030204" pitchFamily="18" charset="0"/>
                                    <a:ea typeface="Cambria Math" panose="02040503050406030204" pitchFamily="18" charset="0"/>
                                  </a:rPr>
                                  <m:t>ℝ</m:t>
                                </m:r>
                              </m:e>
                              <m:e>
                                <m: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=1,2,…,</m:t>
                                </m:r>
                                <m:r>
                                  <m:rPr>
                                    <m:sty m:val="p"/>
                                  </m:rPr>
                                  <a:rPr lang="en-US" sz="2400" b="0" i="0" dirty="0" smtClean="0">
                                    <a:solidFill>
                                      <a:schemeClr val="tx1"/>
                                    </a:solidFill>
                                    <a:latin typeface="Cambria Math" panose="02040503050406030204" pitchFamily="18" charset="0"/>
                                    <a:ea typeface="Cambria Math" panose="02040503050406030204" pitchFamily="18" charset="0"/>
                                  </a:rPr>
                                  <m:t>m</m:t>
                                </m:r>
                              </m:e>
                            </m:eqArr>
                          </m:lim>
                        </m:limLow>
                      </m:fName>
                      <m:e>
                        <m:r>
                          <a:rPr lang="el-GR" sz="2400" b="1" dirty="0">
                            <a:solidFill>
                              <a:schemeClr val="tx1"/>
                            </a:solidFill>
                            <a:latin typeface="Cambria Math" panose="02040503050406030204" pitchFamily="18" charset="0"/>
                            <a:ea typeface="Cambria Math" panose="02040503050406030204" pitchFamily="18" charset="0"/>
                          </a:rPr>
                          <m:t>𝛆</m:t>
                        </m:r>
                      </m:e>
                    </m:func>
                  </m:oMath>
                </a14:m>
                <a:r>
                  <a:rPr lang="en-US" sz="2400" dirty="0">
                    <a:solidFill>
                      <a:schemeClr val="tx1"/>
                    </a:solidFill>
                    <a:ea typeface="Cambria Math" panose="02040503050406030204" pitchFamily="18" charset="0"/>
                  </a:rPr>
                  <a:t>: </a:t>
                </a:r>
                <a14:m>
                  <m:oMath xmlns:m="http://schemas.openxmlformats.org/officeDocument/2006/math">
                    <m:acc>
                      <m:accPr>
                        <m:chr m:val="̂"/>
                        <m:ctrlPr>
                          <a:rPr lang="el-GR" sz="2400" b="1" i="1" dirty="0" smtClean="0">
                            <a:solidFill>
                              <a:srgbClr val="FF0000"/>
                            </a:solidFill>
                            <a:latin typeface="Cambria Math" panose="02040503050406030204" pitchFamily="18" charset="0"/>
                            <a:ea typeface="Cambria Math" panose="02040503050406030204" pitchFamily="18" charset="0"/>
                          </a:rPr>
                        </m:ctrlPr>
                      </m:accPr>
                      <m:e>
                        <m:r>
                          <a:rPr lang="el-GR" sz="2400" b="1" dirty="0">
                            <a:solidFill>
                              <a:srgbClr val="FF0000"/>
                            </a:solidFill>
                            <a:latin typeface="Cambria Math" panose="02040503050406030204" pitchFamily="18" charset="0"/>
                            <a:ea typeface="Cambria Math" panose="02040503050406030204" pitchFamily="18" charset="0"/>
                          </a:rPr>
                          <m:t>𝚯</m:t>
                        </m:r>
                      </m:e>
                    </m:acc>
                    <m:r>
                      <a:rPr lang="en-US" sz="2400" b="1" i="1" dirty="0" smtClean="0">
                        <a:solidFill>
                          <a:schemeClr val="tx1"/>
                        </a:solidFill>
                        <a:latin typeface="Cambria Math" panose="02040503050406030204" pitchFamily="18" charset="0"/>
                        <a:ea typeface="Cambria Math" panose="02040503050406030204" pitchFamily="18" charset="0"/>
                      </a:rPr>
                      <m:t>=</m:t>
                    </m:r>
                    <m:sSup>
                      <m:sSupPr>
                        <m:ctrlPr>
                          <a:rPr lang="en-US" sz="2400" b="1" i="1" dirty="0" smtClean="0">
                            <a:solidFill>
                              <a:schemeClr val="tx1"/>
                            </a:solidFill>
                            <a:latin typeface="Cambria Math" panose="02040503050406030204" pitchFamily="18" charset="0"/>
                            <a:ea typeface="Cambria Math" panose="02040503050406030204" pitchFamily="18" charset="0"/>
                          </a:rPr>
                        </m:ctrlPr>
                      </m:sSupPr>
                      <m:e>
                        <m:d>
                          <m:dPr>
                            <m:ctrlPr>
                              <a:rPr lang="en-US" sz="2400" b="1" i="1" dirty="0">
                                <a:solidFill>
                                  <a:schemeClr val="tx1"/>
                                </a:solidFill>
                                <a:latin typeface="Cambria Math" panose="02040503050406030204" pitchFamily="18" charset="0"/>
                                <a:ea typeface="Cambria Math" panose="02040503050406030204" pitchFamily="18" charset="0"/>
                              </a:rPr>
                            </m:ctrlPr>
                          </m:dPr>
                          <m:e>
                            <m:r>
                              <a:rPr lang="en-US" sz="2400" b="1" dirty="0">
                                <a:solidFill>
                                  <a:schemeClr val="tx1"/>
                                </a:solidFill>
                                <a:latin typeface="Cambria Math" panose="02040503050406030204" pitchFamily="18" charset="0"/>
                                <a:ea typeface="Cambria Math" panose="02040503050406030204" pitchFamily="18" charset="0"/>
                              </a:rPr>
                              <m:t>𝐗</m:t>
                            </m:r>
                            <m:r>
                              <a:rPr lang="en-US" sz="2400" b="1" dirty="0">
                                <a:solidFill>
                                  <a:schemeClr val="tx1"/>
                                </a:solidFill>
                                <a:latin typeface="Cambria Math" panose="02040503050406030204" pitchFamily="18" charset="0"/>
                                <a:ea typeface="Cambria Math" panose="02040503050406030204" pitchFamily="18" charset="0"/>
                              </a:rPr>
                              <m:t>_</m:t>
                            </m:r>
                            <m:r>
                              <a:rPr lang="en-US" sz="2400" b="1" dirty="0">
                                <a:solidFill>
                                  <a:schemeClr val="tx1"/>
                                </a:solidFill>
                                <a:latin typeface="Cambria Math" panose="02040503050406030204" pitchFamily="18" charset="0"/>
                                <a:ea typeface="Cambria Math" panose="02040503050406030204" pitchFamily="18" charset="0"/>
                              </a:rPr>
                              <m:t>𝐭𝐫𝐚𝐢𝐧</m:t>
                            </m:r>
                            <m:r>
                              <a:rPr lang="en-US" sz="2400" b="1" dirty="0">
                                <a:solidFill>
                                  <a:schemeClr val="tx1"/>
                                </a:solidFill>
                                <a:latin typeface="Cambria Math" panose="02040503050406030204" pitchFamily="18" charset="0"/>
                                <a:ea typeface="Cambria Math" panose="02040503050406030204" pitchFamily="18" charset="0"/>
                              </a:rPr>
                              <m:t>′</m:t>
                            </m:r>
                            <m:r>
                              <a:rPr lang="en-US" sz="2400" b="1" dirty="0">
                                <a:solidFill>
                                  <a:schemeClr val="tx1"/>
                                </a:solidFill>
                                <a:latin typeface="Cambria Math" panose="02040503050406030204" pitchFamily="18" charset="0"/>
                                <a:ea typeface="Cambria Math" panose="02040503050406030204" pitchFamily="18" charset="0"/>
                              </a:rPr>
                              <m:t>𝐗</m:t>
                            </m:r>
                            <m:r>
                              <a:rPr lang="en-US" sz="2400" b="1" dirty="0">
                                <a:solidFill>
                                  <a:schemeClr val="tx1"/>
                                </a:solidFill>
                                <a:latin typeface="Cambria Math" panose="02040503050406030204" pitchFamily="18" charset="0"/>
                                <a:ea typeface="Cambria Math" panose="02040503050406030204" pitchFamily="18" charset="0"/>
                              </a:rPr>
                              <m:t>_</m:t>
                            </m:r>
                            <m:r>
                              <a:rPr lang="en-US" sz="2400" b="1" dirty="0">
                                <a:solidFill>
                                  <a:schemeClr val="tx1"/>
                                </a:solidFill>
                                <a:latin typeface="Cambria Math" panose="02040503050406030204" pitchFamily="18" charset="0"/>
                                <a:ea typeface="Cambria Math" panose="02040503050406030204" pitchFamily="18" charset="0"/>
                              </a:rPr>
                              <m:t>𝐭𝐫𝐚𝐢𝐧</m:t>
                            </m:r>
                          </m:e>
                        </m:d>
                      </m:e>
                      <m:sup>
                        <m:r>
                          <a:rPr lang="en-US" sz="2400" b="1" i="1" dirty="0" smtClean="0">
                            <a:solidFill>
                              <a:schemeClr val="tx1"/>
                            </a:solidFill>
                            <a:latin typeface="Cambria Math" panose="02040503050406030204" pitchFamily="18" charset="0"/>
                            <a:ea typeface="Cambria Math" panose="02040503050406030204" pitchFamily="18" charset="0"/>
                          </a:rPr>
                          <m:t>−</m:t>
                        </m:r>
                        <m:r>
                          <a:rPr lang="en-US" sz="2400" b="1" i="1" dirty="0" smtClean="0">
                            <a:solidFill>
                              <a:schemeClr val="tx1"/>
                            </a:solidFill>
                            <a:latin typeface="Cambria Math" panose="02040503050406030204" pitchFamily="18" charset="0"/>
                            <a:ea typeface="Cambria Math" panose="02040503050406030204" pitchFamily="18" charset="0"/>
                          </a:rPr>
                          <m:t>𝟏</m:t>
                        </m:r>
                      </m:sup>
                    </m:sSup>
                    <m:r>
                      <a:rPr lang="en-US" sz="2400" b="1" dirty="0">
                        <a:solidFill>
                          <a:schemeClr val="tx1"/>
                        </a:solidFill>
                        <a:latin typeface="Cambria Math" panose="02040503050406030204" pitchFamily="18" charset="0"/>
                        <a:ea typeface="Cambria Math" panose="02040503050406030204" pitchFamily="18" charset="0"/>
                      </a:rPr>
                      <m:t>𝐗</m:t>
                    </m:r>
                    <m:r>
                      <a:rPr lang="en-US" sz="2400" b="1" dirty="0">
                        <a:solidFill>
                          <a:schemeClr val="tx1"/>
                        </a:solidFill>
                        <a:latin typeface="Cambria Math" panose="02040503050406030204" pitchFamily="18" charset="0"/>
                        <a:ea typeface="Cambria Math" panose="02040503050406030204" pitchFamily="18" charset="0"/>
                      </a:rPr>
                      <m:t>_</m:t>
                    </m:r>
                    <m:r>
                      <a:rPr lang="en-US" sz="2400" b="1" dirty="0">
                        <a:solidFill>
                          <a:schemeClr val="tx1"/>
                        </a:solidFill>
                        <a:latin typeface="Cambria Math" panose="02040503050406030204" pitchFamily="18" charset="0"/>
                        <a:ea typeface="Cambria Math" panose="02040503050406030204" pitchFamily="18" charset="0"/>
                      </a:rPr>
                      <m:t>𝐭𝐫𝐚𝐢𝐧</m:t>
                    </m:r>
                    <m:r>
                      <a:rPr lang="en-US" sz="2400" b="1" dirty="0">
                        <a:solidFill>
                          <a:schemeClr val="tx1"/>
                        </a:solidFill>
                        <a:latin typeface="Cambria Math" panose="02040503050406030204" pitchFamily="18" charset="0"/>
                        <a:ea typeface="Cambria Math" panose="02040503050406030204" pitchFamily="18" charset="0"/>
                      </a:rPr>
                      <m:t>′</m:t>
                    </m:r>
                  </m:oMath>
                </a14:m>
                <a:r>
                  <a:rPr lang="en-US" sz="2400" b="1" dirty="0" err="1">
                    <a:solidFill>
                      <a:schemeClr val="tx1"/>
                    </a:solidFill>
                    <a:ea typeface="Cambria Math" panose="02040503050406030204" pitchFamily="18" charset="0"/>
                  </a:rPr>
                  <a:t>y_train</a:t>
                </a:r>
                <a:endParaRPr lang="en-US" sz="2400" b="1" dirty="0">
                  <a:solidFill>
                    <a:schemeClr val="accent5">
                      <a:lumMod val="75000"/>
                    </a:schemeClr>
                  </a:solidFill>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8D94C52C-37EA-409D-D24E-B2F1E8783096}"/>
                  </a:ext>
                </a:extLst>
              </p:cNvPr>
              <p:cNvSpPr txBox="1">
                <a:spLocks noRot="1" noChangeAspect="1" noMove="1" noResize="1" noEditPoints="1" noAdjustHandles="1" noChangeArrowheads="1" noChangeShapeType="1" noTextEdit="1"/>
              </p:cNvSpPr>
              <p:nvPr/>
            </p:nvSpPr>
            <p:spPr>
              <a:xfrm>
                <a:off x="1568116" y="2269866"/>
                <a:ext cx="9785684" cy="1279902"/>
              </a:xfrm>
              <a:prstGeom prst="rect">
                <a:avLst/>
              </a:prstGeom>
              <a:blipFill>
                <a:blip r:embed="rId2"/>
                <a:stretch>
                  <a:fillRect l="-187" b="-476"/>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36D58-596A-199A-2789-DBE208007810}"/>
                  </a:ext>
                </a:extLst>
              </p:cNvPr>
              <p:cNvSpPr txBox="1"/>
              <p:nvPr/>
            </p:nvSpPr>
            <p:spPr>
              <a:xfrm>
                <a:off x="2002055" y="4313356"/>
                <a:ext cx="7482840" cy="2274790"/>
              </a:xfrm>
              <a:prstGeom prst="rect">
                <a:avLst/>
              </a:prstGeom>
              <a:noFill/>
            </p:spPr>
            <p:txBody>
              <a:bodyPr wrap="square">
                <a:spAutoFit/>
              </a:bodyPr>
              <a:lstStyle/>
              <a:p>
                <a:pPr algn="ctr"/>
                <a14:m>
                  <m:oMath xmlns:m="http://schemas.openxmlformats.org/officeDocument/2006/math">
                    <m:sSub>
                      <m:sSubPr>
                        <m:ctrlPr>
                          <a:rPr lang="es-BO" sz="2400" b="1" i="1" dirty="0" smtClean="0">
                            <a:solidFill>
                              <a:schemeClr val="tx1"/>
                            </a:solidFill>
                            <a:latin typeface="Cambria Math" panose="02040503050406030204" pitchFamily="18" charset="0"/>
                            <a:ea typeface="Cambria Math" panose="02040503050406030204" pitchFamily="18" charset="0"/>
                          </a:rPr>
                        </m:ctrlPr>
                      </m:sSubPr>
                      <m:e>
                        <m:r>
                          <m:rPr>
                            <m:sty m:val="p"/>
                          </m:rPr>
                          <a:rPr lang="en-US" sz="2400" b="0" i="0" dirty="0" smtClean="0">
                            <a:solidFill>
                              <a:schemeClr val="tx1"/>
                            </a:solidFill>
                            <a:latin typeface="Cambria Math" panose="02040503050406030204" pitchFamily="18" charset="0"/>
                            <a:ea typeface="Cambria Math" panose="02040503050406030204" pitchFamily="18" charset="0"/>
                          </a:rPr>
                          <m:t>salario</m:t>
                        </m:r>
                      </m:e>
                      <m:sub>
                        <m:r>
                          <a:rPr lang="es-BO" sz="2400" b="0" i="1" dirty="0" err="1">
                            <a:solidFill>
                              <a:schemeClr val="tx1"/>
                            </a:solidFill>
                            <a:latin typeface="Cambria Math" panose="02040503050406030204" pitchFamily="18" charset="0"/>
                            <a:ea typeface="Cambria Math" panose="02040503050406030204" pitchFamily="18" charset="0"/>
                          </a:rPr>
                          <m:t>𝑝𝑟𝑜𝑛𝑜𝑠𝑡𝑖𝑐</m:t>
                        </m:r>
                        <m:r>
                          <a:rPr lang="en-US" sz="2400" b="0" i="1" dirty="0" smtClean="0">
                            <a:solidFill>
                              <a:schemeClr val="tx1"/>
                            </a:solidFill>
                            <a:latin typeface="Cambria Math" panose="02040503050406030204" pitchFamily="18" charset="0"/>
                            <a:ea typeface="Cambria Math" panose="02040503050406030204" pitchFamily="18" charset="0"/>
                          </a:rPr>
                          <m:t>𝑎𝑑𝑜</m:t>
                        </m:r>
                      </m:sub>
                    </m:sSub>
                    <m:r>
                      <a:rPr lang="es-BO" sz="2400" b="1" i="1" dirty="0" err="1">
                        <a:solidFill>
                          <a:schemeClr val="tx1"/>
                        </a:solidFill>
                        <a:latin typeface="Cambria Math" panose="02040503050406030204" pitchFamily="18" charset="0"/>
                        <a:ea typeface="Cambria Math" panose="02040503050406030204" pitchFamily="18" charset="0"/>
                      </a:rPr>
                      <m:t> </m:t>
                    </m:r>
                  </m:oMath>
                </a14:m>
                <a:r>
                  <a:rPr lang="es-BO" sz="2400" b="1" dirty="0">
                    <a:solidFill>
                      <a:schemeClr val="tx1"/>
                    </a:solidFill>
                    <a:ea typeface="Cambria Math" panose="02040503050406030204" pitchFamily="18" charset="0"/>
                  </a:rPr>
                  <a:t>= </a:t>
                </a:r>
                <a14:m>
                  <m:oMath xmlns:m="http://schemas.openxmlformats.org/officeDocument/2006/math">
                    <m:sSub>
                      <m:sSubPr>
                        <m:ctrlPr>
                          <a:rPr lang="en-US" sz="2400" b="1" i="1" dirty="0" smtClean="0">
                            <a:solidFill>
                              <a:schemeClr val="tx1"/>
                            </a:solidFill>
                            <a:latin typeface="Cambria Math" panose="02040503050406030204" pitchFamily="18" charset="0"/>
                            <a:ea typeface="Cambria Math" panose="02040503050406030204" pitchFamily="18" charset="0"/>
                          </a:rPr>
                        </m:ctrlPr>
                      </m:sSubPr>
                      <m:e>
                        <m:r>
                          <a:rPr lang="en-US" sz="2400" b="1" dirty="0" smtClean="0">
                            <a:solidFill>
                              <a:schemeClr val="tx1"/>
                            </a:solidFill>
                            <a:latin typeface="Cambria Math" panose="02040503050406030204" pitchFamily="18" charset="0"/>
                            <a:ea typeface="Cambria Math" panose="02040503050406030204" pitchFamily="18" charset="0"/>
                          </a:rPr>
                          <m:t>𝐗</m:t>
                        </m:r>
                      </m:e>
                      <m:sub>
                        <m:r>
                          <a:rPr lang="en-US" sz="2400" b="1" i="0" dirty="0" smtClean="0">
                            <a:solidFill>
                              <a:schemeClr val="tx1"/>
                            </a:solidFill>
                            <a:latin typeface="Cambria Math" panose="02040503050406030204" pitchFamily="18" charset="0"/>
                            <a:ea typeface="Cambria Math" panose="02040503050406030204" pitchFamily="18" charset="0"/>
                          </a:rPr>
                          <m:t>𝐭𝐞𝐬𝐭</m:t>
                        </m:r>
                      </m:sub>
                    </m:sSub>
                    <m:acc>
                      <m:accPr>
                        <m:chr m:val="̂"/>
                        <m:ctrlPr>
                          <a:rPr lang="el-GR" sz="2400" b="1" i="1" dirty="0" smtClean="0">
                            <a:solidFill>
                              <a:srgbClr val="FF0000"/>
                            </a:solidFill>
                            <a:latin typeface="Cambria Math" panose="02040503050406030204" pitchFamily="18" charset="0"/>
                            <a:ea typeface="Cambria Math" panose="02040503050406030204" pitchFamily="18" charset="0"/>
                          </a:rPr>
                        </m:ctrlPr>
                      </m:accPr>
                      <m:e>
                        <m:r>
                          <a:rPr lang="el-GR" sz="2400" b="1" dirty="0" smtClean="0">
                            <a:solidFill>
                              <a:srgbClr val="FF0000"/>
                            </a:solidFill>
                            <a:latin typeface="Cambria Math" panose="02040503050406030204" pitchFamily="18" charset="0"/>
                            <a:ea typeface="Cambria Math" panose="02040503050406030204" pitchFamily="18" charset="0"/>
                          </a:rPr>
                          <m:t>𝚯</m:t>
                        </m:r>
                      </m:e>
                    </m:acc>
                  </m:oMath>
                </a14:m>
                <a:endParaRPr lang="es-BO" sz="2400" b="1" dirty="0">
                  <a:solidFill>
                    <a:schemeClr val="tx1"/>
                  </a:solidFill>
                  <a:ea typeface="Cambria Math" panose="02040503050406030204" pitchFamily="18" charset="0"/>
                </a:endParaRPr>
              </a:p>
              <a:p>
                <a:pPr algn="ctr"/>
                <a:endParaRPr lang="es-BO" sz="2400" b="1" dirty="0">
                  <a:solidFill>
                    <a:schemeClr val="tx1"/>
                  </a:solidFill>
                  <a:ea typeface="Cambria Math" panose="02040503050406030204" pitchFamily="18" charset="0"/>
                </a:endParaRPr>
              </a:p>
              <a:p>
                <a:pPr algn="ctr"/>
                <a:r>
                  <a:rPr lang="es-BO" sz="2400" dirty="0">
                    <a:solidFill>
                      <a:schemeClr val="tx1"/>
                    </a:solidFill>
                    <a:ea typeface="Cambria Math" panose="02040503050406030204" pitchFamily="18" charset="0"/>
                  </a:rPr>
                  <a:t>Error cuadrático medio (MSE):</a:t>
                </a:r>
              </a:p>
              <a:p>
                <a:pPr algn="ct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ea typeface="Cambria Math" panose="02040503050406030204" pitchFamily="18" charset="0"/>
                        </a:rPr>
                        <m:t>𝑴𝑺𝑬</m:t>
                      </m:r>
                      <m:r>
                        <a:rPr lang="en-US" sz="2400" b="1" i="1" dirty="0" smtClean="0">
                          <a:solidFill>
                            <a:schemeClr val="tx1"/>
                          </a:solidFill>
                          <a:latin typeface="Cambria Math" panose="02040503050406030204" pitchFamily="18" charset="0"/>
                          <a:ea typeface="Cambria Math" panose="02040503050406030204" pitchFamily="18" charset="0"/>
                        </a:rPr>
                        <m:t>= </m:t>
                      </m:r>
                      <m:f>
                        <m:fPr>
                          <m:ctrlPr>
                            <a:rPr lang="en-US" sz="2400" i="1" dirty="0" smtClean="0">
                              <a:solidFill>
                                <a:schemeClr val="tx1"/>
                              </a:solidFill>
                              <a:latin typeface="Cambria Math" panose="02040503050406030204" pitchFamily="18" charset="0"/>
                              <a:ea typeface="Cambria Math" panose="02040503050406030204" pitchFamily="18" charset="0"/>
                            </a:rPr>
                          </m:ctrlPr>
                        </m:fPr>
                        <m:num>
                          <m:r>
                            <a:rPr lang="en-US" sz="2400" b="0" i="1" dirty="0" smtClean="0">
                              <a:solidFill>
                                <a:schemeClr val="tx1"/>
                              </a:solidFill>
                              <a:latin typeface="Cambria Math" panose="02040503050406030204" pitchFamily="18" charset="0"/>
                              <a:ea typeface="Cambria Math" panose="02040503050406030204" pitchFamily="18" charset="0"/>
                            </a:rPr>
                            <m:t>1</m:t>
                          </m:r>
                        </m:num>
                        <m:den>
                          <m:r>
                            <a:rPr lang="en-US" sz="24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2400" b="1"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𝑚</m:t>
                          </m:r>
                        </m:sub>
                        <m:sup>
                          <m:r>
                            <a:rPr lang="en-US" sz="2400" b="0" i="1" dirty="0" smtClean="0">
                              <a:solidFill>
                                <a:schemeClr val="tx1"/>
                              </a:solidFill>
                              <a:latin typeface="Cambria Math" panose="02040503050406030204" pitchFamily="18" charset="0"/>
                              <a:ea typeface="Cambria Math" panose="02040503050406030204" pitchFamily="18" charset="0"/>
                            </a:rPr>
                            <m:t>𝑛</m:t>
                          </m:r>
                        </m:sup>
                        <m:e>
                          <m:sSup>
                            <m:sSupPr>
                              <m:ctrlPr>
                                <a:rPr lang="en-US" sz="2400" b="1" i="1" dirty="0" smtClean="0">
                                  <a:solidFill>
                                    <a:schemeClr val="tx1"/>
                                  </a:solidFill>
                                  <a:latin typeface="Cambria Math" panose="02040503050406030204" pitchFamily="18" charset="0"/>
                                  <a:ea typeface="Cambria Math" panose="02040503050406030204" pitchFamily="18" charset="0"/>
                                </a:rPr>
                              </m:ctrlPr>
                            </m:sSupPr>
                            <m:e>
                              <m:r>
                                <a:rPr lang="en-US" sz="2400" b="1" i="1" dirty="0">
                                  <a:latin typeface="Cambria Math" panose="02040503050406030204" pitchFamily="18" charset="0"/>
                                  <a:ea typeface="Cambria Math" panose="02040503050406030204" pitchFamily="18" charset="0"/>
                                </a:rPr>
                                <m:t>(</m:t>
                              </m:r>
                              <m:sSub>
                                <m:sSubPr>
                                  <m:ctrlPr>
                                    <a:rPr lang="es-BO" sz="2400" b="1" i="1" dirty="0" err="1">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salario</m:t>
                                  </m:r>
                                </m:e>
                                <m:sub>
                                  <m:r>
                                    <a:rPr lang="es-BO" sz="2400" b="0" i="1" dirty="0" err="1">
                                      <a:latin typeface="Cambria Math" panose="02040503050406030204" pitchFamily="18" charset="0"/>
                                      <a:ea typeface="Cambria Math" panose="02040503050406030204" pitchFamily="18" charset="0"/>
                                    </a:rPr>
                                    <m:t>𝑡</m:t>
                                  </m:r>
                                  <m:r>
                                    <a:rPr lang="en-US" sz="2400" b="0" i="1" dirty="0" smtClean="0">
                                      <a:latin typeface="Cambria Math" panose="02040503050406030204" pitchFamily="18" charset="0"/>
                                      <a:ea typeface="Cambria Math" panose="02040503050406030204" pitchFamily="18" charset="0"/>
                                    </a:rPr>
                                    <m:t>𝑒𝑠𝑡</m:t>
                                  </m:r>
                                  <m:r>
                                    <a:rPr lang="en-US" sz="2400" b="0" i="1" dirty="0" smtClean="0">
                                      <a:solidFill>
                                        <a:srgbClr val="FF0000"/>
                                      </a:solidFill>
                                      <a:latin typeface="Cambria Math" panose="02040503050406030204" pitchFamily="18" charset="0"/>
                                      <a:ea typeface="Cambria Math" panose="02040503050406030204" pitchFamily="18" charset="0"/>
                                    </a:rPr>
                                    <m:t>,</m:t>
                                  </m:r>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s-BO" sz="2400" i="1" dirty="0">
                                  <a:latin typeface="Cambria Math" panose="02040503050406030204" pitchFamily="18" charset="0"/>
                                  <a:ea typeface="Cambria Math" panose="02040503050406030204" pitchFamily="18" charset="0"/>
                                </a:rPr>
                                <m:t> − </m:t>
                              </m:r>
                              <m:sSub>
                                <m:sSubPr>
                                  <m:ctrlPr>
                                    <a:rPr lang="es-BO" sz="2400" b="1" i="1" dirty="0" err="1">
                                      <a:latin typeface="Cambria Math" panose="02040503050406030204" pitchFamily="18" charset="0"/>
                                      <a:ea typeface="Cambria Math" panose="02040503050406030204" pitchFamily="18" charset="0"/>
                                    </a:rPr>
                                  </m:ctrlPr>
                                </m:sSubPr>
                                <m:e>
                                  <m:r>
                                    <m:rPr>
                                      <m:sty m:val="p"/>
                                    </m:rPr>
                                    <a:rPr lang="en-US" sz="2400" dirty="0">
                                      <a:latin typeface="Cambria Math" panose="02040503050406030204" pitchFamily="18" charset="0"/>
                                      <a:ea typeface="Cambria Math" panose="02040503050406030204" pitchFamily="18" charset="0"/>
                                    </a:rPr>
                                    <m:t>salario</m:t>
                                  </m:r>
                                </m:e>
                                <m:sub>
                                  <m:r>
                                    <a:rPr lang="es-BO" sz="2400" b="0" i="1" dirty="0" smtClean="0">
                                      <a:solidFill>
                                        <a:schemeClr val="tx1"/>
                                      </a:solidFill>
                                      <a:latin typeface="Cambria Math" panose="02040503050406030204" pitchFamily="18" charset="0"/>
                                      <a:ea typeface="Cambria Math" panose="02040503050406030204" pitchFamily="18" charset="0"/>
                                    </a:rPr>
                                    <m:t>𝑝𝑟𝑜𝑛𝑜𝑠𝑡𝑖𝑐</m:t>
                                  </m:r>
                                  <m:r>
                                    <a:rPr lang="en-US" sz="2400" b="0" i="1" dirty="0" smtClean="0">
                                      <a:solidFill>
                                        <a:schemeClr val="tx1"/>
                                      </a:solidFill>
                                      <a:latin typeface="Cambria Math" panose="02040503050406030204" pitchFamily="18" charset="0"/>
                                      <a:ea typeface="Cambria Math" panose="02040503050406030204" pitchFamily="18" charset="0"/>
                                    </a:rPr>
                                    <m:t>𝑎𝑑𝑜</m:t>
                                  </m:r>
                                  <m:r>
                                    <a:rPr lang="en-US" sz="2400" b="0"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rgbClr val="FF0000"/>
                                      </a:solidFill>
                                      <a:latin typeface="Cambria Math" panose="02040503050406030204" pitchFamily="18" charset="0"/>
                                      <a:ea typeface="Cambria Math" panose="02040503050406030204" pitchFamily="18" charset="0"/>
                                    </a:rPr>
                                    <m:t>𝑖</m:t>
                                  </m:r>
                                </m:sub>
                              </m:sSub>
                              <m:r>
                                <a:rPr lang="en-US" sz="2400" b="1" i="1" dirty="0">
                                  <a:latin typeface="Cambria Math" panose="02040503050406030204" pitchFamily="18" charset="0"/>
                                  <a:ea typeface="Cambria Math" panose="02040503050406030204" pitchFamily="18" charset="0"/>
                                </a:rPr>
                                <m:t>)</m:t>
                              </m:r>
                            </m:e>
                            <m:sup>
                              <m:r>
                                <a:rPr lang="en-US" sz="2400" b="1" i="1" dirty="0" smtClean="0">
                                  <a:solidFill>
                                    <a:schemeClr val="tx1"/>
                                  </a:solidFill>
                                  <a:latin typeface="Cambria Math" panose="02040503050406030204" pitchFamily="18" charset="0"/>
                                  <a:ea typeface="Cambria Math" panose="02040503050406030204" pitchFamily="18" charset="0"/>
                                </a:rPr>
                                <m:t>𝟐</m:t>
                              </m:r>
                            </m:sup>
                          </m:sSup>
                        </m:e>
                      </m:nary>
                    </m:oMath>
                  </m:oMathPara>
                </a14:m>
                <a:endParaRPr lang="es-BO" sz="2400" dirty="0">
                  <a:solidFill>
                    <a:schemeClr val="tx1"/>
                  </a:solidFill>
                </a:endParaRPr>
              </a:p>
            </p:txBody>
          </p:sp>
        </mc:Choice>
        <mc:Fallback xmlns="">
          <p:sp>
            <p:nvSpPr>
              <p:cNvPr id="9" name="TextBox 8">
                <a:extLst>
                  <a:ext uri="{FF2B5EF4-FFF2-40B4-BE49-F238E27FC236}">
                    <a16:creationId xmlns:a16="http://schemas.microsoft.com/office/drawing/2014/main" id="{B0036D58-596A-199A-2789-DBE208007810}"/>
                  </a:ext>
                </a:extLst>
              </p:cNvPr>
              <p:cNvSpPr txBox="1">
                <a:spLocks noRot="1" noChangeAspect="1" noMove="1" noResize="1" noEditPoints="1" noAdjustHandles="1" noChangeArrowheads="1" noChangeShapeType="1" noTextEdit="1"/>
              </p:cNvSpPr>
              <p:nvPr/>
            </p:nvSpPr>
            <p:spPr>
              <a:xfrm>
                <a:off x="2002055" y="4313356"/>
                <a:ext cx="7482840" cy="2274790"/>
              </a:xfrm>
              <a:prstGeom prst="rect">
                <a:avLst/>
              </a:prstGeom>
              <a:blipFill>
                <a:blip r:embed="rId3"/>
                <a:stretch>
                  <a:fillRect t="-1877"/>
                </a:stretch>
              </a:blipFill>
            </p:spPr>
            <p:txBody>
              <a:bodyPr/>
              <a:lstStyle/>
              <a:p>
                <a:r>
                  <a:rPr lang="es-BO">
                    <a:noFill/>
                  </a:rPr>
                  <a:t> </a:t>
                </a:r>
              </a:p>
            </p:txBody>
          </p:sp>
        </mc:Fallback>
      </mc:AlternateContent>
    </p:spTree>
    <p:extLst>
      <p:ext uri="{BB962C8B-B14F-4D97-AF65-F5344CB8AC3E}">
        <p14:creationId xmlns:p14="http://schemas.microsoft.com/office/powerpoint/2010/main" val="1234155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F73B981-CD6E-A8DC-66AA-515B662980F4}"/>
              </a:ext>
            </a:extLst>
          </p:cNvPr>
          <p:cNvPicPr>
            <a:picLocks noChangeAspect="1"/>
          </p:cNvPicPr>
          <p:nvPr/>
        </p:nvPicPr>
        <p:blipFill>
          <a:blip r:embed="rId2"/>
          <a:stretch>
            <a:fillRect/>
          </a:stretch>
        </p:blipFill>
        <p:spPr>
          <a:xfrm>
            <a:off x="1822674" y="3391085"/>
            <a:ext cx="5456393" cy="1242168"/>
          </a:xfrm>
          <a:prstGeom prst="rect">
            <a:avLst/>
          </a:prstGeom>
        </p:spPr>
      </p:pic>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365126"/>
            <a:ext cx="10515600" cy="859454"/>
          </a:xfrm>
        </p:spPr>
        <p:txBody>
          <a:bodyPr/>
          <a:lstStyle/>
          <a:p>
            <a:r>
              <a:rPr lang="es-BO" dirty="0"/>
              <a:t>Econometría y </a:t>
            </a:r>
            <a:r>
              <a:rPr lang="es-BO" dirty="0" err="1">
                <a:solidFill>
                  <a:srgbClr val="FF0000"/>
                </a:solidFill>
              </a:rPr>
              <a:t>Bayesian</a:t>
            </a:r>
            <a:r>
              <a:rPr lang="es-BO" dirty="0"/>
              <a:t> </a:t>
            </a:r>
            <a:r>
              <a:rPr lang="es-BO" dirty="0">
                <a:solidFill>
                  <a:srgbClr val="7030A0"/>
                </a:solidFill>
              </a:rPr>
              <a:t>machine </a:t>
            </a:r>
            <a:r>
              <a:rPr lang="es-BO" dirty="0" err="1">
                <a:solidFill>
                  <a:srgbClr val="7030A0"/>
                </a:solidFill>
              </a:rPr>
              <a:t>learning</a:t>
            </a:r>
            <a:endParaRPr lang="es-BO" dirty="0">
              <a:solidFill>
                <a:srgbClr val="7030A0"/>
              </a:solidFill>
            </a:endParaRPr>
          </a:p>
        </p:txBody>
      </p:sp>
      <p:sp>
        <p:nvSpPr>
          <p:cNvPr id="5" name="TextBox 4">
            <a:extLst>
              <a:ext uri="{FF2B5EF4-FFF2-40B4-BE49-F238E27FC236}">
                <a16:creationId xmlns:a16="http://schemas.microsoft.com/office/drawing/2014/main" id="{6562FECF-6FBE-FA75-8578-9B58FAE75AA7}"/>
              </a:ext>
            </a:extLst>
          </p:cNvPr>
          <p:cNvSpPr txBox="1"/>
          <p:nvPr/>
        </p:nvSpPr>
        <p:spPr>
          <a:xfrm>
            <a:off x="404261" y="1105210"/>
            <a:ext cx="11146055" cy="3970318"/>
          </a:xfrm>
          <a:prstGeom prst="rect">
            <a:avLst/>
          </a:prstGeom>
          <a:noFill/>
        </p:spPr>
        <p:txBody>
          <a:bodyPr wrap="square">
            <a:spAutoFit/>
          </a:bodyPr>
          <a:lstStyle/>
          <a:p>
            <a:r>
              <a:rPr lang="es-419" sz="2800" b="1" dirty="0">
                <a:latin typeface="Cambria Math" panose="02040503050406030204" pitchFamily="18" charset="0"/>
                <a:ea typeface="Cambria Math" panose="02040503050406030204" pitchFamily="18" charset="0"/>
              </a:rPr>
              <a:t>Partición de datos:</a:t>
            </a:r>
          </a:p>
          <a:p>
            <a:pPr lvl="1"/>
            <a:r>
              <a:rPr lang="es-419" sz="2800" b="0" dirty="0">
                <a:solidFill>
                  <a:schemeClr val="tx1"/>
                </a:solidFill>
                <a:latin typeface="Cambria Math" panose="02040503050406030204" pitchFamily="18" charset="0"/>
                <a:ea typeface="Cambria Math" panose="02040503050406030204" pitchFamily="18" charset="0"/>
              </a:rPr>
              <a:t>Entrenamiento (</a:t>
            </a:r>
            <a:r>
              <a:rPr lang="es-419" sz="2800" b="0" dirty="0" err="1">
                <a:solidFill>
                  <a:schemeClr val="tx1"/>
                </a:solidFill>
                <a:latin typeface="Cambria Math" panose="02040503050406030204" pitchFamily="18" charset="0"/>
                <a:ea typeface="Cambria Math" panose="02040503050406030204" pitchFamily="18" charset="0"/>
              </a:rPr>
              <a:t>train</a:t>
            </a:r>
            <a:r>
              <a:rPr lang="es-419" sz="2800" b="0" dirty="0">
                <a:solidFill>
                  <a:schemeClr val="tx1"/>
                </a:solidFill>
                <a:latin typeface="Cambria Math" panose="02040503050406030204" pitchFamily="18" charset="0"/>
                <a:ea typeface="Cambria Math" panose="02040503050406030204" pitchFamily="18" charset="0"/>
              </a:rPr>
              <a:t>): </a:t>
            </a:r>
            <a:r>
              <a:rPr lang="es-419" sz="2800" b="0" dirty="0">
                <a:latin typeface="Cambria Math" panose="02040503050406030204" pitchFamily="18" charset="0"/>
                <a:ea typeface="Cambria Math" panose="02040503050406030204" pitchFamily="18" charset="0"/>
              </a:rPr>
              <a:t>i = 1,…,m</a:t>
            </a:r>
          </a:p>
          <a:p>
            <a:pPr lvl="1"/>
            <a:endParaRPr lang="es-419" sz="280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rgbClr val="FF0000"/>
              </a:solidFill>
              <a:latin typeface="Cambria Math" panose="02040503050406030204" pitchFamily="18" charset="0"/>
              <a:ea typeface="Cambria Math" panose="02040503050406030204" pitchFamily="18" charset="0"/>
            </a:endParaRPr>
          </a:p>
          <a:p>
            <a:pPr lvl="1"/>
            <a:endParaRPr lang="es-419" sz="2800" b="0" dirty="0">
              <a:solidFill>
                <a:schemeClr val="tx1"/>
              </a:solidFill>
              <a:latin typeface="Cambria Math" panose="02040503050406030204" pitchFamily="18" charset="0"/>
              <a:ea typeface="Cambria Math" panose="02040503050406030204" pitchFamily="18" charset="0"/>
            </a:endParaRPr>
          </a:p>
          <a:p>
            <a:pPr lvl="1"/>
            <a:endParaRPr lang="es-419" sz="2800" b="0" dirty="0">
              <a:solidFill>
                <a:schemeClr val="tx1"/>
              </a:solidFill>
              <a:latin typeface="Cambria Math" panose="02040503050406030204" pitchFamily="18" charset="0"/>
              <a:ea typeface="Cambria Math" panose="02040503050406030204" pitchFamily="18" charset="0"/>
            </a:endParaRPr>
          </a:p>
          <a:p>
            <a:pPr lvl="1"/>
            <a:endParaRPr lang="es-419" sz="2800" b="0" dirty="0">
              <a:solidFill>
                <a:schemeClr val="tx1"/>
              </a:solidFill>
              <a:latin typeface="Cambria Math" panose="02040503050406030204" pitchFamily="18" charset="0"/>
              <a:ea typeface="Cambria Math" panose="02040503050406030204" pitchFamily="18" charset="0"/>
            </a:endParaRPr>
          </a:p>
          <a:p>
            <a:pPr lvl="1"/>
            <a:endParaRPr lang="es-419" sz="2800" dirty="0">
              <a:latin typeface="Cambria Math" panose="02040503050406030204" pitchFamily="18" charset="0"/>
              <a:ea typeface="Cambria Math" panose="02040503050406030204" pitchFamily="18" charset="0"/>
            </a:endParaRPr>
          </a:p>
          <a:p>
            <a:pPr lvl="1"/>
            <a:r>
              <a:rPr lang="es-419" sz="2800" b="0" dirty="0">
                <a:solidFill>
                  <a:schemeClr val="tx1"/>
                </a:solidFill>
                <a:latin typeface="Cambria Math" panose="02040503050406030204" pitchFamily="18" charset="0"/>
                <a:ea typeface="Cambria Math" panose="02040503050406030204" pitchFamily="18" charset="0"/>
              </a:rPr>
              <a:t>Evaluación (test): </a:t>
            </a:r>
            <a:r>
              <a:rPr lang="es-419" sz="2800" b="0" dirty="0">
                <a:latin typeface="Cambria Math" panose="02040503050406030204" pitchFamily="18" charset="0"/>
                <a:ea typeface="Cambria Math" panose="02040503050406030204" pitchFamily="18" charset="0"/>
              </a:rPr>
              <a:t>i = m, m+1,…, k</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D94C52C-37EA-409D-D24E-B2F1E8783096}"/>
                  </a:ext>
                </a:extLst>
              </p:cNvPr>
              <p:cNvSpPr txBox="1"/>
              <p:nvPr/>
            </p:nvSpPr>
            <p:spPr>
              <a:xfrm>
                <a:off x="1568116" y="2038859"/>
                <a:ext cx="9785684" cy="4901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b="0" i="1" dirty="0" smtClean="0">
                              <a:solidFill>
                                <a:schemeClr val="tx1"/>
                              </a:solidFill>
                              <a:latin typeface="Cambria Math" panose="02040503050406030204" pitchFamily="18" charset="0"/>
                              <a:ea typeface="Cambria Math" panose="02040503050406030204" pitchFamily="18" charset="0"/>
                            </a:rPr>
                          </m:ctrlPr>
                        </m:sSubPr>
                        <m:e>
                          <m:r>
                            <m:rPr>
                              <m:sty m:val="p"/>
                            </m:rPr>
                            <a:rPr lang="en-US" sz="2400" dirty="0">
                              <a:solidFill>
                                <a:schemeClr val="tx1"/>
                              </a:solidFill>
                              <a:latin typeface="Cambria Math" panose="02040503050406030204" pitchFamily="18" charset="0"/>
                              <a:ea typeface="Cambria Math" panose="02040503050406030204" pitchFamily="18" charset="0"/>
                            </a:rPr>
                            <m:t>salar</m:t>
                          </m:r>
                          <m:r>
                            <m:rPr>
                              <m:sty m:val="p"/>
                            </m:rPr>
                            <a:rPr lang="en-US" sz="2400" b="0" i="0" dirty="0" smtClean="0">
                              <a:solidFill>
                                <a:schemeClr val="tx1"/>
                              </a:solidFill>
                              <a:latin typeface="Cambria Math" panose="02040503050406030204" pitchFamily="18" charset="0"/>
                              <a:ea typeface="Cambria Math" panose="02040503050406030204" pitchFamily="18" charset="0"/>
                            </a:rPr>
                            <m:t>io</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s-ES" sz="2400" i="0"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l-GR" sz="2400" i="1" dirty="0" smtClean="0">
                              <a:solidFill>
                                <a:schemeClr val="tx1"/>
                              </a:solidFill>
                              <a:latin typeface="Cambria Math" panose="02040503050406030204" pitchFamily="18" charset="0"/>
                              <a:ea typeface="Cambria Math" panose="02040503050406030204" pitchFamily="18" charset="0"/>
                            </a:rPr>
                            <m:t>𝛽</m:t>
                          </m:r>
                        </m:e>
                        <m:sub>
                          <m:r>
                            <a:rPr lang="en-US" sz="2400" b="0" i="1" dirty="0" smtClean="0">
                              <a:solidFill>
                                <a:schemeClr val="tx1"/>
                              </a:solidFill>
                              <a:latin typeface="Cambria Math" panose="02040503050406030204" pitchFamily="18" charset="0"/>
                            </a:rPr>
                            <m:t>0</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l-GR" sz="2400" i="1" dirty="0">
                              <a:solidFill>
                                <a:schemeClr val="tx1"/>
                              </a:solidFill>
                              <a:latin typeface="Cambria Math" panose="02040503050406030204" pitchFamily="18" charset="0"/>
                              <a:ea typeface="Cambria Math" panose="02040503050406030204" pitchFamily="18" charset="0"/>
                            </a:rPr>
                            <m:t>𝛽</m:t>
                          </m:r>
                        </m:e>
                        <m:sub>
                          <m:r>
                            <a:rPr lang="en-US" sz="2400" i="1" dirty="0">
                              <a:solidFill>
                                <a:schemeClr val="tx1"/>
                              </a:solidFill>
                              <a:latin typeface="Cambria Math" panose="02040503050406030204" pitchFamily="18" charset="0"/>
                            </a:rPr>
                            <m:t>𝑒𝑑𝑢𝑐</m:t>
                          </m:r>
                        </m:sub>
                      </m:sSub>
                      <m:sSub>
                        <m:sSubPr>
                          <m:ctrlPr>
                            <a:rPr lang="en-US" sz="2400" i="1" dirty="0" smtClean="0">
                              <a:solidFill>
                                <a:schemeClr val="tx1"/>
                              </a:solidFill>
                              <a:latin typeface="Cambria Math" panose="02040503050406030204" pitchFamily="18" charset="0"/>
                            </a:rPr>
                          </m:ctrlPr>
                        </m:sSubPr>
                        <m:e>
                          <m:r>
                            <m:rPr>
                              <m:sty m:val="p"/>
                            </m:rPr>
                            <a:rPr lang="es-ES" sz="2400" dirty="0">
                              <a:solidFill>
                                <a:schemeClr val="tx1"/>
                              </a:solidFill>
                              <a:latin typeface="Cambria Math" panose="02040503050406030204" pitchFamily="18" charset="0"/>
                            </a:rPr>
                            <m:t>educaci</m:t>
                          </m:r>
                          <m:r>
                            <a:rPr lang="es-ES" sz="2400" dirty="0">
                              <a:solidFill>
                                <a:schemeClr val="tx1"/>
                              </a:solidFill>
                              <a:latin typeface="Cambria Math" panose="02040503050406030204" pitchFamily="18" charset="0"/>
                            </a:rPr>
                            <m:t>ó</m:t>
                          </m:r>
                          <m:r>
                            <m:rPr>
                              <m:sty m:val="p"/>
                            </m:rPr>
                            <a:rPr lang="es-ES" sz="2400" dirty="0">
                              <a:solidFill>
                                <a:schemeClr val="tx1"/>
                              </a:solidFill>
                              <a:latin typeface="Cambria Math" panose="02040503050406030204" pitchFamily="18" charset="0"/>
                            </a:rPr>
                            <m:t>n</m:t>
                          </m:r>
                        </m:e>
                        <m:sub>
                          <m:r>
                            <a:rPr lang="en-US" sz="2400" b="0" i="1" dirty="0" smtClean="0">
                              <a:solidFill>
                                <a:schemeClr val="tx1"/>
                              </a:solidFill>
                              <a:latin typeface="Cambria Math" panose="02040503050406030204" pitchFamily="18" charset="0"/>
                            </a:rPr>
                            <m:t>𝑖</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l-GR" sz="2400" i="1" dirty="0">
                              <a:solidFill>
                                <a:schemeClr val="tx1"/>
                              </a:solidFill>
                              <a:latin typeface="Cambria Math" panose="02040503050406030204" pitchFamily="18" charset="0"/>
                              <a:ea typeface="Cambria Math" panose="02040503050406030204" pitchFamily="18" charset="0"/>
                            </a:rPr>
                            <m:t>𝛽</m:t>
                          </m:r>
                        </m:e>
                        <m:sub>
                          <m:r>
                            <a:rPr lang="en-US" sz="2400" i="1" dirty="0">
                              <a:solidFill>
                                <a:schemeClr val="tx1"/>
                              </a:solidFill>
                              <a:latin typeface="Cambria Math" panose="02040503050406030204" pitchFamily="18" charset="0"/>
                              <a:ea typeface="Cambria Math" panose="02040503050406030204" pitchFamily="18" charset="0"/>
                            </a:rPr>
                            <m:t>𝑒𝑑𝑎𝑑</m:t>
                          </m:r>
                        </m:sub>
                      </m:sSub>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400" dirty="0">
                              <a:solidFill>
                                <a:schemeClr val="tx1"/>
                              </a:solidFill>
                              <a:latin typeface="Cambria Math" panose="02040503050406030204" pitchFamily="18" charset="0"/>
                            </a:rPr>
                            <m:t>edad</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1" dirty="0" smtClean="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l-GR" sz="2400" i="1" dirty="0">
                              <a:solidFill>
                                <a:schemeClr val="tx1"/>
                              </a:solidFill>
                              <a:latin typeface="Cambria Math" panose="02040503050406030204" pitchFamily="18" charset="0"/>
                              <a:ea typeface="Cambria Math" panose="02040503050406030204" pitchFamily="18" charset="0"/>
                            </a:rPr>
                            <m:t>𝛽</m:t>
                          </m:r>
                        </m:e>
                        <m:sub>
                          <m:r>
                            <a:rPr lang="en-US" sz="2400" i="1" dirty="0">
                              <a:solidFill>
                                <a:schemeClr val="tx1"/>
                              </a:solidFill>
                              <a:latin typeface="Cambria Math" panose="02040503050406030204" pitchFamily="18" charset="0"/>
                              <a:ea typeface="Cambria Math" panose="02040503050406030204" pitchFamily="18" charset="0"/>
                            </a:rPr>
                            <m:t>𝑒𝑥𝑝𝑒</m:t>
                          </m:r>
                        </m:sub>
                      </m:sSub>
                      <m:sSub>
                        <m:sSubPr>
                          <m:ctrlPr>
                            <a:rPr lang="en-US" sz="2400" i="1" dirty="0" smtClean="0">
                              <a:solidFill>
                                <a:schemeClr val="tx1"/>
                              </a:solidFill>
                              <a:latin typeface="Cambria Math" panose="02040503050406030204" pitchFamily="18" charset="0"/>
                              <a:ea typeface="Cambria Math" panose="02040503050406030204" pitchFamily="18" charset="0"/>
                            </a:rPr>
                          </m:ctrlPr>
                        </m:sSubPr>
                        <m:e>
                          <m:r>
                            <m:rPr>
                              <m:sty m:val="p"/>
                            </m:rPr>
                            <a:rPr lang="es-ES" sz="2400" dirty="0">
                              <a:solidFill>
                                <a:schemeClr val="tx1"/>
                              </a:solidFill>
                              <a:latin typeface="Cambria Math" panose="02040503050406030204" pitchFamily="18" charset="0"/>
                            </a:rPr>
                            <m:t>experiencia</m:t>
                          </m:r>
                        </m:e>
                        <m:sub>
                          <m:r>
                            <a:rPr lang="en-US" sz="2400" b="0" i="1" dirty="0" smtClean="0">
                              <a:solidFill>
                                <a:schemeClr val="tx1"/>
                              </a:solidFill>
                              <a:latin typeface="Cambria Math" panose="02040503050406030204" pitchFamily="18" charset="0"/>
                              <a:ea typeface="Cambria Math" panose="02040503050406030204" pitchFamily="18" charset="0"/>
                            </a:rPr>
                            <m:t>𝑖</m:t>
                          </m:r>
                        </m:sub>
                      </m:sSub>
                      <m:r>
                        <a:rPr lang="en-US" sz="2400" b="0" i="0" dirty="0" smtClean="0">
                          <a:solidFill>
                            <a:schemeClr val="tx1"/>
                          </a:solidFill>
                          <a:latin typeface="Cambria Math" panose="02040503050406030204" pitchFamily="18" charset="0"/>
                        </a:rPr>
                        <m:t>+</m:t>
                      </m:r>
                      <m:sSub>
                        <m:sSubPr>
                          <m:ctrlPr>
                            <a:rPr lang="en-US" sz="2400" b="0" i="1" dirty="0" smtClean="0">
                              <a:solidFill>
                                <a:schemeClr val="tx1"/>
                              </a:solidFill>
                              <a:latin typeface="Cambria Math" panose="02040503050406030204" pitchFamily="18" charset="0"/>
                            </a:rPr>
                          </m:ctrlPr>
                        </m:sSubPr>
                        <m:e>
                          <m:r>
                            <m:rPr>
                              <m:sty m:val="p"/>
                            </m:rPr>
                            <a:rPr lang="el-GR" sz="2400" i="1" dirty="0">
                              <a:solidFill>
                                <a:schemeClr val="tx1"/>
                              </a:solidFill>
                              <a:latin typeface="Cambria Math" panose="02040503050406030204" pitchFamily="18" charset="0"/>
                              <a:ea typeface="Cambria Math" panose="02040503050406030204" pitchFamily="18" charset="0"/>
                            </a:rPr>
                            <m:t>ε</m:t>
                          </m:r>
                        </m:e>
                        <m:sub>
                          <m:r>
                            <a:rPr lang="en-US" sz="2400" b="0" i="1" dirty="0" smtClean="0">
                              <a:solidFill>
                                <a:schemeClr val="tx1"/>
                              </a:solidFill>
                              <a:latin typeface="Cambria Math" panose="02040503050406030204" pitchFamily="18" charset="0"/>
                            </a:rPr>
                            <m:t>𝑖</m:t>
                          </m:r>
                        </m:sub>
                      </m:sSub>
                    </m:oMath>
                  </m:oMathPara>
                </a14:m>
                <a:endParaRPr lang="en-US" sz="2400" b="0" dirty="0">
                  <a:solidFill>
                    <a:schemeClr val="tx1"/>
                  </a:solidFill>
                </a:endParaRPr>
              </a:p>
            </p:txBody>
          </p:sp>
        </mc:Choice>
        <mc:Fallback xmlns="">
          <p:sp>
            <p:nvSpPr>
              <p:cNvPr id="6" name="TextBox 5">
                <a:extLst>
                  <a:ext uri="{FF2B5EF4-FFF2-40B4-BE49-F238E27FC236}">
                    <a16:creationId xmlns:a16="http://schemas.microsoft.com/office/drawing/2014/main" id="{8D94C52C-37EA-409D-D24E-B2F1E8783096}"/>
                  </a:ext>
                </a:extLst>
              </p:cNvPr>
              <p:cNvSpPr txBox="1">
                <a:spLocks noRot="1" noChangeAspect="1" noMove="1" noResize="1" noEditPoints="1" noAdjustHandles="1" noChangeArrowheads="1" noChangeShapeType="1" noTextEdit="1"/>
              </p:cNvSpPr>
              <p:nvPr/>
            </p:nvSpPr>
            <p:spPr>
              <a:xfrm>
                <a:off x="1568116" y="2038859"/>
                <a:ext cx="9785684" cy="490199"/>
              </a:xfrm>
              <a:prstGeom prst="rect">
                <a:avLst/>
              </a:prstGeom>
              <a:blipFill>
                <a:blip r:embed="rId3"/>
                <a:stretch>
                  <a:fillRect l="-187" b="-11111"/>
                </a:stretch>
              </a:blipFill>
            </p:spPr>
            <p:txBody>
              <a:bodyPr/>
              <a:lstStyle/>
              <a:p>
                <a:r>
                  <a:rPr lang="es-BO">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036D58-596A-199A-2789-DBE208007810}"/>
                  </a:ext>
                </a:extLst>
              </p:cNvPr>
              <p:cNvSpPr txBox="1"/>
              <p:nvPr/>
            </p:nvSpPr>
            <p:spPr>
              <a:xfrm>
                <a:off x="1876927" y="5075528"/>
                <a:ext cx="7482840" cy="1547283"/>
              </a:xfrm>
              <a:prstGeom prst="rect">
                <a:avLst/>
              </a:prstGeom>
              <a:noFill/>
            </p:spPr>
            <p:txBody>
              <a:bodyPr wrap="square">
                <a:spAutoFit/>
              </a:bodyPr>
              <a:lstStyle/>
              <a:p>
                <a:pPr algn="ctr"/>
                <a14:m>
                  <m:oMath xmlns:m="http://schemas.openxmlformats.org/officeDocument/2006/math">
                    <m:sSub>
                      <m:sSubPr>
                        <m:ctrlPr>
                          <a:rPr lang="es-BO" sz="1600" b="1" i="1" dirty="0" smtClean="0">
                            <a:solidFill>
                              <a:schemeClr val="tx1"/>
                            </a:solidFill>
                            <a:latin typeface="Cambria Math" panose="02040503050406030204" pitchFamily="18" charset="0"/>
                            <a:ea typeface="Cambria Math" panose="02040503050406030204" pitchFamily="18" charset="0"/>
                          </a:rPr>
                        </m:ctrlPr>
                      </m:sSubPr>
                      <m:e>
                        <m:r>
                          <m:rPr>
                            <m:sty m:val="p"/>
                          </m:rPr>
                          <a:rPr lang="en-US" sz="1600" b="0" i="0" dirty="0" smtClean="0">
                            <a:solidFill>
                              <a:schemeClr val="tx1"/>
                            </a:solidFill>
                            <a:latin typeface="Cambria Math" panose="02040503050406030204" pitchFamily="18" charset="0"/>
                            <a:ea typeface="Cambria Math" panose="02040503050406030204" pitchFamily="18" charset="0"/>
                          </a:rPr>
                          <m:t>salario</m:t>
                        </m:r>
                      </m:e>
                      <m:sub>
                        <m:r>
                          <a:rPr lang="es-BO" sz="1600" b="0" i="1" dirty="0" err="1">
                            <a:solidFill>
                              <a:schemeClr val="tx1"/>
                            </a:solidFill>
                            <a:latin typeface="Cambria Math" panose="02040503050406030204" pitchFamily="18" charset="0"/>
                            <a:ea typeface="Cambria Math" panose="02040503050406030204" pitchFamily="18" charset="0"/>
                          </a:rPr>
                          <m:t>𝑝𝑟𝑜𝑛𝑜𝑠𝑡𝑖𝑐</m:t>
                        </m:r>
                        <m:r>
                          <a:rPr lang="en-US" sz="1600" b="0" i="1" dirty="0" smtClean="0">
                            <a:solidFill>
                              <a:schemeClr val="tx1"/>
                            </a:solidFill>
                            <a:latin typeface="Cambria Math" panose="02040503050406030204" pitchFamily="18" charset="0"/>
                            <a:ea typeface="Cambria Math" panose="02040503050406030204" pitchFamily="18" charset="0"/>
                          </a:rPr>
                          <m:t>𝑎𝑑𝑜</m:t>
                        </m:r>
                      </m:sub>
                    </m:sSub>
                    <m:r>
                      <a:rPr lang="es-BO" sz="1600" b="1" i="1" dirty="0" err="1">
                        <a:solidFill>
                          <a:schemeClr val="tx1"/>
                        </a:solidFill>
                        <a:latin typeface="Cambria Math" panose="02040503050406030204" pitchFamily="18" charset="0"/>
                        <a:ea typeface="Cambria Math" panose="02040503050406030204" pitchFamily="18" charset="0"/>
                      </a:rPr>
                      <m:t> </m:t>
                    </m:r>
                  </m:oMath>
                </a14:m>
                <a:r>
                  <a:rPr lang="es-BO" sz="1600" b="1" dirty="0">
                    <a:solidFill>
                      <a:schemeClr val="tx1"/>
                    </a:solidFill>
                    <a:ea typeface="Cambria Math" panose="02040503050406030204" pitchFamily="18" charset="0"/>
                  </a:rPr>
                  <a:t>= </a:t>
                </a:r>
                <a14:m>
                  <m:oMath xmlns:m="http://schemas.openxmlformats.org/officeDocument/2006/math">
                    <m:sSub>
                      <m:sSubPr>
                        <m:ctrlPr>
                          <a:rPr lang="en-US" sz="1600" b="1" i="1" dirty="0" smtClean="0">
                            <a:solidFill>
                              <a:schemeClr val="tx1"/>
                            </a:solidFill>
                            <a:latin typeface="Cambria Math" panose="02040503050406030204" pitchFamily="18" charset="0"/>
                            <a:ea typeface="Cambria Math" panose="02040503050406030204" pitchFamily="18" charset="0"/>
                          </a:rPr>
                        </m:ctrlPr>
                      </m:sSubPr>
                      <m:e>
                        <m:r>
                          <a:rPr lang="en-US" sz="1600" b="1" dirty="0" smtClean="0">
                            <a:solidFill>
                              <a:schemeClr val="tx1"/>
                            </a:solidFill>
                            <a:latin typeface="Cambria Math" panose="02040503050406030204" pitchFamily="18" charset="0"/>
                            <a:ea typeface="Cambria Math" panose="02040503050406030204" pitchFamily="18" charset="0"/>
                          </a:rPr>
                          <m:t>𝐗</m:t>
                        </m:r>
                      </m:e>
                      <m:sub>
                        <m:r>
                          <a:rPr lang="en-US" sz="1600" b="1" i="0" dirty="0" smtClean="0">
                            <a:solidFill>
                              <a:schemeClr val="tx1"/>
                            </a:solidFill>
                            <a:latin typeface="Cambria Math" panose="02040503050406030204" pitchFamily="18" charset="0"/>
                            <a:ea typeface="Cambria Math" panose="02040503050406030204" pitchFamily="18" charset="0"/>
                          </a:rPr>
                          <m:t>𝐭𝐞𝐬𝐭</m:t>
                        </m:r>
                      </m:sub>
                    </m:sSub>
                    <m:sSub>
                      <m:sSubPr>
                        <m:ctrlPr>
                          <a:rPr lang="en-US" sz="1600" b="1" i="1" dirty="0" smtClean="0">
                            <a:solidFill>
                              <a:schemeClr val="tx1"/>
                            </a:solidFill>
                            <a:latin typeface="Cambria Math" panose="02040503050406030204" pitchFamily="18" charset="0"/>
                            <a:ea typeface="Cambria Math" panose="02040503050406030204" pitchFamily="18" charset="0"/>
                          </a:rPr>
                        </m:ctrlPr>
                      </m:sSubPr>
                      <m:e>
                        <m:r>
                          <a:rPr lang="en-US" sz="1600" b="1" i="1" dirty="0" smtClean="0">
                            <a:solidFill>
                              <a:schemeClr val="tx1"/>
                            </a:solidFill>
                            <a:latin typeface="Cambria Math" panose="02040503050406030204" pitchFamily="18" charset="0"/>
                            <a:ea typeface="Cambria Math" panose="02040503050406030204" pitchFamily="18" charset="0"/>
                          </a:rPr>
                          <m:t>𝝁</m:t>
                        </m:r>
                      </m:e>
                      <m:sub>
                        <m:r>
                          <a:rPr lang="en-US" sz="1600" b="1" i="1" dirty="0" smtClean="0">
                            <a:solidFill>
                              <a:schemeClr val="tx1"/>
                            </a:solidFill>
                            <a:latin typeface="Cambria Math" panose="02040503050406030204" pitchFamily="18" charset="0"/>
                            <a:ea typeface="Cambria Math" panose="02040503050406030204" pitchFamily="18" charset="0"/>
                          </a:rPr>
                          <m:t>𝒏</m:t>
                        </m:r>
                      </m:sub>
                    </m:sSub>
                  </m:oMath>
                </a14:m>
                <a:endParaRPr lang="es-BO" sz="1600" b="1" dirty="0">
                  <a:solidFill>
                    <a:schemeClr val="tx1"/>
                  </a:solidFill>
                  <a:ea typeface="Cambria Math" panose="02040503050406030204" pitchFamily="18" charset="0"/>
                </a:endParaRPr>
              </a:p>
              <a:p>
                <a:pPr algn="ctr"/>
                <a:endParaRPr lang="es-BO" sz="1600" b="1" dirty="0">
                  <a:solidFill>
                    <a:schemeClr val="tx1"/>
                  </a:solidFill>
                  <a:ea typeface="Cambria Math" panose="02040503050406030204" pitchFamily="18" charset="0"/>
                </a:endParaRPr>
              </a:p>
              <a:p>
                <a:pPr algn="ctr"/>
                <a:r>
                  <a:rPr lang="es-BO" sz="1600" dirty="0">
                    <a:solidFill>
                      <a:schemeClr val="tx1"/>
                    </a:solidFill>
                    <a:ea typeface="Cambria Math" panose="02040503050406030204" pitchFamily="18" charset="0"/>
                  </a:rPr>
                  <a:t>Error cuadrático medio (MSE):</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tx1"/>
                          </a:solidFill>
                          <a:latin typeface="Cambria Math" panose="02040503050406030204" pitchFamily="18" charset="0"/>
                          <a:ea typeface="Cambria Math" panose="02040503050406030204" pitchFamily="18" charset="0"/>
                        </a:rPr>
                        <m:t>𝑴𝑺𝑬</m:t>
                      </m:r>
                      <m:r>
                        <a:rPr lang="en-US" sz="1600" b="1" i="1" dirty="0" smtClean="0">
                          <a:solidFill>
                            <a:schemeClr val="tx1"/>
                          </a:solidFill>
                          <a:latin typeface="Cambria Math" panose="02040503050406030204" pitchFamily="18" charset="0"/>
                          <a:ea typeface="Cambria Math" panose="02040503050406030204" pitchFamily="18" charset="0"/>
                        </a:rPr>
                        <m:t>= </m:t>
                      </m:r>
                      <m:f>
                        <m:fPr>
                          <m:ctrlPr>
                            <a:rPr lang="en-US" sz="1600" i="1" dirty="0" smtClean="0">
                              <a:solidFill>
                                <a:schemeClr val="tx1"/>
                              </a:solidFill>
                              <a:latin typeface="Cambria Math" panose="02040503050406030204" pitchFamily="18" charset="0"/>
                              <a:ea typeface="Cambria Math" panose="02040503050406030204" pitchFamily="18" charset="0"/>
                            </a:rPr>
                          </m:ctrlPr>
                        </m:fPr>
                        <m:num>
                          <m:r>
                            <a:rPr lang="en-US" sz="1600" b="0" i="1" dirty="0" smtClean="0">
                              <a:solidFill>
                                <a:schemeClr val="tx1"/>
                              </a:solidFill>
                              <a:latin typeface="Cambria Math" panose="02040503050406030204" pitchFamily="18" charset="0"/>
                              <a:ea typeface="Cambria Math" panose="02040503050406030204" pitchFamily="18" charset="0"/>
                            </a:rPr>
                            <m:t>1</m:t>
                          </m:r>
                        </m:num>
                        <m:den>
                          <m:r>
                            <a:rPr lang="en-US" sz="1600" b="0" i="1" dirty="0" smtClean="0">
                              <a:solidFill>
                                <a:schemeClr val="tx1"/>
                              </a:solidFill>
                              <a:latin typeface="Cambria Math" panose="02040503050406030204" pitchFamily="18" charset="0"/>
                              <a:ea typeface="Cambria Math" panose="02040503050406030204" pitchFamily="18" charset="0"/>
                            </a:rPr>
                            <m:t>𝑚</m:t>
                          </m:r>
                        </m:den>
                      </m:f>
                      <m:nary>
                        <m:naryPr>
                          <m:chr m:val="∑"/>
                          <m:ctrlPr>
                            <a:rPr lang="en-US" sz="1600" b="1"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1600" b="0" i="1" dirty="0" smtClean="0">
                              <a:solidFill>
                                <a:schemeClr val="tx1"/>
                              </a:solidFill>
                              <a:latin typeface="Cambria Math" panose="02040503050406030204" pitchFamily="18" charset="0"/>
                              <a:ea typeface="Cambria Math" panose="02040503050406030204" pitchFamily="18" charset="0"/>
                            </a:rPr>
                            <m:t>𝑖</m:t>
                          </m:r>
                          <m:r>
                            <a:rPr lang="en-US" sz="1600" b="0" i="1" dirty="0" smtClean="0">
                              <a:solidFill>
                                <a:schemeClr val="tx1"/>
                              </a:solidFill>
                              <a:latin typeface="Cambria Math" panose="02040503050406030204" pitchFamily="18" charset="0"/>
                              <a:ea typeface="Cambria Math" panose="02040503050406030204" pitchFamily="18" charset="0"/>
                            </a:rPr>
                            <m:t>=</m:t>
                          </m:r>
                          <m:r>
                            <a:rPr lang="en-US" sz="1600" b="0" i="1" dirty="0" smtClean="0">
                              <a:solidFill>
                                <a:schemeClr val="tx1"/>
                              </a:solidFill>
                              <a:latin typeface="Cambria Math" panose="02040503050406030204" pitchFamily="18" charset="0"/>
                              <a:ea typeface="Cambria Math" panose="02040503050406030204" pitchFamily="18" charset="0"/>
                            </a:rPr>
                            <m:t>𝑚</m:t>
                          </m:r>
                        </m:sub>
                        <m:sup>
                          <m:r>
                            <a:rPr lang="en-US" sz="1600" b="0" i="1" dirty="0" smtClean="0">
                              <a:solidFill>
                                <a:schemeClr val="tx1"/>
                              </a:solidFill>
                              <a:latin typeface="Cambria Math" panose="02040503050406030204" pitchFamily="18" charset="0"/>
                              <a:ea typeface="Cambria Math" panose="02040503050406030204" pitchFamily="18" charset="0"/>
                            </a:rPr>
                            <m:t>𝑛</m:t>
                          </m:r>
                        </m:sup>
                        <m:e>
                          <m:sSup>
                            <m:sSupPr>
                              <m:ctrlPr>
                                <a:rPr lang="en-US" sz="1600" b="1" i="1" dirty="0" smtClean="0">
                                  <a:solidFill>
                                    <a:schemeClr val="tx1"/>
                                  </a:solidFill>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m:t>
                              </m:r>
                              <m:sSub>
                                <m:sSubPr>
                                  <m:ctrlPr>
                                    <a:rPr lang="es-BO" sz="1600" b="1" i="1" dirty="0" err="1">
                                      <a:latin typeface="Cambria Math" panose="02040503050406030204" pitchFamily="18" charset="0"/>
                                      <a:ea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salario</m:t>
                                  </m:r>
                                </m:e>
                                <m:sub>
                                  <m:r>
                                    <a:rPr lang="es-BO" sz="1600" b="0" i="1" dirty="0" err="1">
                                      <a:latin typeface="Cambria Math" panose="02040503050406030204" pitchFamily="18" charset="0"/>
                                      <a:ea typeface="Cambria Math" panose="02040503050406030204" pitchFamily="18" charset="0"/>
                                    </a:rPr>
                                    <m:t>𝑡</m:t>
                                  </m:r>
                                  <m:r>
                                    <a:rPr lang="en-US" sz="1600" b="0" i="1" dirty="0" smtClean="0">
                                      <a:latin typeface="Cambria Math" panose="02040503050406030204" pitchFamily="18" charset="0"/>
                                      <a:ea typeface="Cambria Math" panose="02040503050406030204" pitchFamily="18" charset="0"/>
                                    </a:rPr>
                                    <m:t>𝑒𝑠𝑡</m:t>
                                  </m:r>
                                  <m:r>
                                    <a:rPr lang="en-US" sz="1600" b="0" i="1" dirty="0" smtClean="0">
                                      <a:solidFill>
                                        <a:srgbClr val="FF0000"/>
                                      </a:solidFill>
                                      <a:latin typeface="Cambria Math" panose="02040503050406030204" pitchFamily="18" charset="0"/>
                                      <a:ea typeface="Cambria Math" panose="02040503050406030204" pitchFamily="18" charset="0"/>
                                    </a:rPr>
                                    <m:t>,</m:t>
                                  </m:r>
                                  <m:r>
                                    <a:rPr lang="en-US" sz="1600" b="0" i="1" dirty="0" smtClean="0">
                                      <a:solidFill>
                                        <a:srgbClr val="FF0000"/>
                                      </a:solidFill>
                                      <a:latin typeface="Cambria Math" panose="02040503050406030204" pitchFamily="18" charset="0"/>
                                      <a:ea typeface="Cambria Math" panose="02040503050406030204" pitchFamily="18" charset="0"/>
                                    </a:rPr>
                                    <m:t>𝑖</m:t>
                                  </m:r>
                                </m:sub>
                              </m:sSub>
                              <m:r>
                                <a:rPr lang="es-BO" sz="1600" i="1" dirty="0">
                                  <a:latin typeface="Cambria Math" panose="02040503050406030204" pitchFamily="18" charset="0"/>
                                  <a:ea typeface="Cambria Math" panose="02040503050406030204" pitchFamily="18" charset="0"/>
                                </a:rPr>
                                <m:t> − </m:t>
                              </m:r>
                              <m:sSub>
                                <m:sSubPr>
                                  <m:ctrlPr>
                                    <a:rPr lang="es-BO" sz="1600" b="1" i="1" dirty="0" err="1">
                                      <a:latin typeface="Cambria Math" panose="02040503050406030204" pitchFamily="18" charset="0"/>
                                      <a:ea typeface="Cambria Math" panose="02040503050406030204" pitchFamily="18" charset="0"/>
                                    </a:rPr>
                                  </m:ctrlPr>
                                </m:sSubPr>
                                <m:e>
                                  <m:r>
                                    <m:rPr>
                                      <m:sty m:val="p"/>
                                    </m:rPr>
                                    <a:rPr lang="en-US" sz="1600" dirty="0">
                                      <a:latin typeface="Cambria Math" panose="02040503050406030204" pitchFamily="18" charset="0"/>
                                      <a:ea typeface="Cambria Math" panose="02040503050406030204" pitchFamily="18" charset="0"/>
                                    </a:rPr>
                                    <m:t>salario</m:t>
                                  </m:r>
                                </m:e>
                                <m:sub>
                                  <m:r>
                                    <a:rPr lang="es-BO" sz="1600" b="0" i="1" dirty="0" smtClean="0">
                                      <a:solidFill>
                                        <a:schemeClr val="tx1"/>
                                      </a:solidFill>
                                      <a:latin typeface="Cambria Math" panose="02040503050406030204" pitchFamily="18" charset="0"/>
                                      <a:ea typeface="Cambria Math" panose="02040503050406030204" pitchFamily="18" charset="0"/>
                                    </a:rPr>
                                    <m:t>𝑝𝑟𝑜𝑛𝑜𝑠𝑡𝑖𝑐</m:t>
                                  </m:r>
                                  <m:r>
                                    <a:rPr lang="en-US" sz="1600" b="0" i="1" dirty="0" smtClean="0">
                                      <a:solidFill>
                                        <a:schemeClr val="tx1"/>
                                      </a:solidFill>
                                      <a:latin typeface="Cambria Math" panose="02040503050406030204" pitchFamily="18" charset="0"/>
                                      <a:ea typeface="Cambria Math" panose="02040503050406030204" pitchFamily="18" charset="0"/>
                                    </a:rPr>
                                    <m:t>𝑎𝑑𝑜</m:t>
                                  </m:r>
                                  <m:r>
                                    <a:rPr lang="en-US" sz="1600" b="0" i="1" dirty="0" smtClean="0">
                                      <a:solidFill>
                                        <a:schemeClr val="tx1"/>
                                      </a:solidFill>
                                      <a:latin typeface="Cambria Math" panose="02040503050406030204" pitchFamily="18" charset="0"/>
                                      <a:ea typeface="Cambria Math" panose="02040503050406030204" pitchFamily="18" charset="0"/>
                                    </a:rPr>
                                    <m:t>,</m:t>
                                  </m:r>
                                  <m:r>
                                    <a:rPr lang="en-US" sz="1600" b="0" i="1" dirty="0" smtClean="0">
                                      <a:solidFill>
                                        <a:srgbClr val="FF0000"/>
                                      </a:solidFill>
                                      <a:latin typeface="Cambria Math" panose="02040503050406030204" pitchFamily="18" charset="0"/>
                                      <a:ea typeface="Cambria Math" panose="02040503050406030204" pitchFamily="18" charset="0"/>
                                    </a:rPr>
                                    <m:t>𝑖</m:t>
                                  </m:r>
                                </m:sub>
                              </m:sSub>
                              <m:r>
                                <a:rPr lang="en-US" sz="1600" b="1" i="1" dirty="0">
                                  <a:latin typeface="Cambria Math" panose="02040503050406030204" pitchFamily="18" charset="0"/>
                                  <a:ea typeface="Cambria Math" panose="02040503050406030204" pitchFamily="18" charset="0"/>
                                </a:rPr>
                                <m:t>)</m:t>
                              </m:r>
                            </m:e>
                            <m:sup>
                              <m:r>
                                <a:rPr lang="en-US" sz="1600" b="1" i="1" dirty="0" smtClean="0">
                                  <a:solidFill>
                                    <a:schemeClr val="tx1"/>
                                  </a:solidFill>
                                  <a:latin typeface="Cambria Math" panose="02040503050406030204" pitchFamily="18" charset="0"/>
                                  <a:ea typeface="Cambria Math" panose="02040503050406030204" pitchFamily="18" charset="0"/>
                                </a:rPr>
                                <m:t>𝟐</m:t>
                              </m:r>
                            </m:sup>
                          </m:sSup>
                        </m:e>
                      </m:nary>
                    </m:oMath>
                  </m:oMathPara>
                </a14:m>
                <a:endParaRPr lang="es-BO" sz="1600" dirty="0">
                  <a:solidFill>
                    <a:schemeClr val="tx1"/>
                  </a:solidFill>
                </a:endParaRPr>
              </a:p>
            </p:txBody>
          </p:sp>
        </mc:Choice>
        <mc:Fallback xmlns="">
          <p:sp>
            <p:nvSpPr>
              <p:cNvPr id="9" name="TextBox 8">
                <a:extLst>
                  <a:ext uri="{FF2B5EF4-FFF2-40B4-BE49-F238E27FC236}">
                    <a16:creationId xmlns:a16="http://schemas.microsoft.com/office/drawing/2014/main" id="{B0036D58-596A-199A-2789-DBE208007810}"/>
                  </a:ext>
                </a:extLst>
              </p:cNvPr>
              <p:cNvSpPr txBox="1">
                <a:spLocks noRot="1" noChangeAspect="1" noMove="1" noResize="1" noEditPoints="1" noAdjustHandles="1" noChangeArrowheads="1" noChangeShapeType="1" noTextEdit="1"/>
              </p:cNvSpPr>
              <p:nvPr/>
            </p:nvSpPr>
            <p:spPr>
              <a:xfrm>
                <a:off x="1876927" y="5075528"/>
                <a:ext cx="7482840" cy="1547283"/>
              </a:xfrm>
              <a:prstGeom prst="rect">
                <a:avLst/>
              </a:prstGeom>
              <a:blipFill>
                <a:blip r:embed="rId4"/>
                <a:stretch>
                  <a:fillRect t="-791"/>
                </a:stretch>
              </a:blipFill>
            </p:spPr>
            <p:txBody>
              <a:bodyPr/>
              <a:lstStyle/>
              <a:p>
                <a:r>
                  <a:rPr lang="es-BO">
                    <a:noFill/>
                  </a:rPr>
                  <a:t> </a:t>
                </a:r>
              </a:p>
            </p:txBody>
          </p:sp>
        </mc:Fallback>
      </mc:AlternateContent>
      <p:pic>
        <p:nvPicPr>
          <p:cNvPr id="4" name="Picture 3">
            <a:extLst>
              <a:ext uri="{FF2B5EF4-FFF2-40B4-BE49-F238E27FC236}">
                <a16:creationId xmlns:a16="http://schemas.microsoft.com/office/drawing/2014/main" id="{C9C2DFE1-84F3-9916-0C27-C401FC8FDDC7}"/>
              </a:ext>
            </a:extLst>
          </p:cNvPr>
          <p:cNvPicPr>
            <a:picLocks noChangeAspect="1"/>
          </p:cNvPicPr>
          <p:nvPr/>
        </p:nvPicPr>
        <p:blipFill>
          <a:blip r:embed="rId5"/>
          <a:stretch>
            <a:fillRect/>
          </a:stretch>
        </p:blipFill>
        <p:spPr>
          <a:xfrm>
            <a:off x="697595" y="2554486"/>
            <a:ext cx="11145489" cy="1049877"/>
          </a:xfrm>
          <a:prstGeom prst="rect">
            <a:avLst/>
          </a:prstGeom>
        </p:spPr>
      </p:pic>
    </p:spTree>
    <p:extLst>
      <p:ext uri="{BB962C8B-B14F-4D97-AF65-F5344CB8AC3E}">
        <p14:creationId xmlns:p14="http://schemas.microsoft.com/office/powerpoint/2010/main" val="2936188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p:txBody>
          <a:bodyPr/>
          <a:lstStyle/>
          <a:p>
            <a:r>
              <a:rPr lang="es-BO" dirty="0"/>
              <a:t>Econometría y machine </a:t>
            </a:r>
            <a:r>
              <a:rPr lang="es-BO" dirty="0" err="1"/>
              <a:t>learning</a:t>
            </a:r>
            <a:endParaRPr lang="es-BO" dirty="0"/>
          </a:p>
        </p:txBody>
      </p:sp>
      <p:graphicFrame>
        <p:nvGraphicFramePr>
          <p:cNvPr id="4" name="Table 4">
            <a:extLst>
              <a:ext uri="{FF2B5EF4-FFF2-40B4-BE49-F238E27FC236}">
                <a16:creationId xmlns:a16="http://schemas.microsoft.com/office/drawing/2014/main" id="{E406A080-DDAE-08F0-0ED9-FE082A3A7146}"/>
              </a:ext>
            </a:extLst>
          </p:cNvPr>
          <p:cNvGraphicFramePr>
            <a:graphicFrameLocks noGrp="1"/>
          </p:cNvGraphicFramePr>
          <p:nvPr>
            <p:extLst>
              <p:ext uri="{D42A27DB-BD31-4B8C-83A1-F6EECF244321}">
                <p14:modId xmlns:p14="http://schemas.microsoft.com/office/powerpoint/2010/main" val="3432695355"/>
              </p:ext>
            </p:extLst>
          </p:nvPr>
        </p:nvGraphicFramePr>
        <p:xfrm>
          <a:off x="1396732" y="1520640"/>
          <a:ext cx="9572058" cy="4714080"/>
        </p:xfrm>
        <a:graphic>
          <a:graphicData uri="http://schemas.openxmlformats.org/drawingml/2006/table">
            <a:tbl>
              <a:tblPr firstRow="1" bandRow="1">
                <a:tableStyleId>{9D7B26C5-4107-4FEC-AEDC-1716B250A1EF}</a:tableStyleId>
              </a:tblPr>
              <a:tblGrid>
                <a:gridCol w="4786029">
                  <a:extLst>
                    <a:ext uri="{9D8B030D-6E8A-4147-A177-3AD203B41FA5}">
                      <a16:colId xmlns:a16="http://schemas.microsoft.com/office/drawing/2014/main" val="2234802421"/>
                    </a:ext>
                  </a:extLst>
                </a:gridCol>
                <a:gridCol w="4786029">
                  <a:extLst>
                    <a:ext uri="{9D8B030D-6E8A-4147-A177-3AD203B41FA5}">
                      <a16:colId xmlns:a16="http://schemas.microsoft.com/office/drawing/2014/main" val="3346705378"/>
                    </a:ext>
                  </a:extLst>
                </a:gridCol>
              </a:tblGrid>
              <a:tr h="498152">
                <a:tc>
                  <a:txBody>
                    <a:bodyPr/>
                    <a:lstStyle/>
                    <a:p>
                      <a:pPr algn="ctr"/>
                      <a:r>
                        <a:rPr lang="es-BO" sz="2400" dirty="0"/>
                        <a:t>Econometría </a:t>
                      </a:r>
                    </a:p>
                  </a:txBody>
                  <a:tcPr/>
                </a:tc>
                <a:tc>
                  <a:txBody>
                    <a:bodyPr/>
                    <a:lstStyle/>
                    <a:p>
                      <a:pPr algn="ctr"/>
                      <a:r>
                        <a:rPr lang="es-BO" sz="2400" dirty="0"/>
                        <a:t>Machine </a:t>
                      </a:r>
                      <a:r>
                        <a:rPr lang="es-BO" sz="2400" dirty="0" err="1"/>
                        <a:t>learning</a:t>
                      </a:r>
                      <a:endParaRPr lang="es-BO" sz="2400" dirty="0"/>
                    </a:p>
                  </a:txBody>
                  <a:tcPr/>
                </a:tc>
                <a:extLst>
                  <a:ext uri="{0D108BD9-81ED-4DB2-BD59-A6C34878D82A}">
                    <a16:rowId xmlns:a16="http://schemas.microsoft.com/office/drawing/2014/main" val="2433245484"/>
                  </a:ext>
                </a:extLst>
              </a:tr>
              <a:tr h="498152">
                <a:tc>
                  <a:txBody>
                    <a:bodyPr/>
                    <a:lstStyle/>
                    <a:p>
                      <a:pPr algn="ctr"/>
                      <a:r>
                        <a:rPr lang="es-BO" sz="2400" dirty="0"/>
                        <a:t>Estimación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BO" sz="2400" dirty="0"/>
                        <a:t>Aprendizaje, entrenamiento</a:t>
                      </a:r>
                    </a:p>
                  </a:txBody>
                  <a:tcPr/>
                </a:tc>
                <a:extLst>
                  <a:ext uri="{0D108BD9-81ED-4DB2-BD59-A6C34878D82A}">
                    <a16:rowId xmlns:a16="http://schemas.microsoft.com/office/drawing/2014/main" val="439788859"/>
                  </a:ext>
                </a:extLst>
              </a:tr>
              <a:tr h="498152">
                <a:tc>
                  <a:txBody>
                    <a:bodyPr/>
                    <a:lstStyle/>
                    <a:p>
                      <a:pPr algn="ctr"/>
                      <a:r>
                        <a:rPr lang="es-BO" sz="2400" dirty="0"/>
                        <a:t>Parámetros</a:t>
                      </a:r>
                    </a:p>
                  </a:txBody>
                  <a:tcPr/>
                </a:tc>
                <a:tc>
                  <a:txBody>
                    <a:bodyPr/>
                    <a:lstStyle/>
                    <a:p>
                      <a:pPr algn="ctr"/>
                      <a:r>
                        <a:rPr lang="es-BO" sz="2400" dirty="0"/>
                        <a:t>Pesos</a:t>
                      </a:r>
                    </a:p>
                  </a:txBody>
                  <a:tcPr/>
                </a:tc>
                <a:extLst>
                  <a:ext uri="{0D108BD9-81ED-4DB2-BD59-A6C34878D82A}">
                    <a16:rowId xmlns:a16="http://schemas.microsoft.com/office/drawing/2014/main" val="1689495467"/>
                  </a:ext>
                </a:extLst>
              </a:tr>
              <a:tr h="498152">
                <a:tc>
                  <a:txBody>
                    <a:bodyPr/>
                    <a:lstStyle/>
                    <a:p>
                      <a:pPr algn="ctr"/>
                      <a:r>
                        <a:rPr lang="es-BO" sz="2400" dirty="0"/>
                        <a:t>Variables explicativas (X)</a:t>
                      </a:r>
                    </a:p>
                  </a:txBody>
                  <a:tcPr/>
                </a:tc>
                <a:tc>
                  <a:txBody>
                    <a:bodyPr/>
                    <a:lstStyle/>
                    <a:p>
                      <a:pPr algn="ctr"/>
                      <a:r>
                        <a:rPr lang="es-BO" sz="2400" dirty="0" err="1"/>
                        <a:t>Features</a:t>
                      </a:r>
                      <a:r>
                        <a:rPr lang="es-BO" sz="2400" dirty="0"/>
                        <a:t>/inputs</a:t>
                      </a:r>
                    </a:p>
                  </a:txBody>
                  <a:tcPr/>
                </a:tc>
                <a:extLst>
                  <a:ext uri="{0D108BD9-81ED-4DB2-BD59-A6C34878D82A}">
                    <a16:rowId xmlns:a16="http://schemas.microsoft.com/office/drawing/2014/main" val="472592070"/>
                  </a:ext>
                </a:extLst>
              </a:tr>
              <a:tr h="498152">
                <a:tc>
                  <a:txBody>
                    <a:bodyPr/>
                    <a:lstStyle/>
                    <a:p>
                      <a:pPr algn="ctr"/>
                      <a:r>
                        <a:rPr lang="es-BO" sz="2400" dirty="0"/>
                        <a:t>Variable dependiente (y)</a:t>
                      </a:r>
                    </a:p>
                  </a:txBody>
                  <a:tcPr/>
                </a:tc>
                <a:tc>
                  <a:txBody>
                    <a:bodyPr/>
                    <a:lstStyle/>
                    <a:p>
                      <a:pPr algn="ctr"/>
                      <a:r>
                        <a:rPr lang="es-BO" sz="2400" dirty="0"/>
                        <a:t>Target/output</a:t>
                      </a:r>
                    </a:p>
                  </a:txBody>
                  <a:tcPr/>
                </a:tc>
                <a:extLst>
                  <a:ext uri="{0D108BD9-81ED-4DB2-BD59-A6C34878D82A}">
                    <a16:rowId xmlns:a16="http://schemas.microsoft.com/office/drawing/2014/main" val="1417150963"/>
                  </a:ext>
                </a:extLst>
              </a:tr>
              <a:tr h="498152">
                <a:tc>
                  <a:txBody>
                    <a:bodyPr/>
                    <a:lstStyle/>
                    <a:p>
                      <a:pPr algn="ctr"/>
                      <a:r>
                        <a:rPr lang="es-BO" sz="2400" dirty="0"/>
                        <a:t>Estimación en muestra completa*</a:t>
                      </a:r>
                    </a:p>
                    <a:p>
                      <a:pPr algn="ctr"/>
                      <a:r>
                        <a:rPr lang="es-BO" sz="2400" dirty="0"/>
                        <a:t>(muestras limitadas)</a:t>
                      </a:r>
                    </a:p>
                  </a:txBody>
                  <a:tcPr/>
                </a:tc>
                <a:tc>
                  <a:txBody>
                    <a:bodyPr/>
                    <a:lstStyle/>
                    <a:p>
                      <a:pPr algn="ctr"/>
                      <a:r>
                        <a:rPr lang="es-BO" sz="2400" dirty="0"/>
                        <a:t>Partición de datos (</a:t>
                      </a:r>
                      <a:r>
                        <a:rPr lang="es-BO" sz="2400" dirty="0" err="1"/>
                        <a:t>train</a:t>
                      </a:r>
                      <a:r>
                        <a:rPr lang="es-BO" sz="2400" dirty="0"/>
                        <a:t>/test)</a:t>
                      </a:r>
                    </a:p>
                    <a:p>
                      <a:pPr algn="ctr"/>
                      <a:r>
                        <a:rPr lang="es-BO" sz="2400" dirty="0"/>
                        <a:t>(</a:t>
                      </a:r>
                      <a:r>
                        <a:rPr lang="es-BO" sz="2400" dirty="0" err="1"/>
                        <a:t>big</a:t>
                      </a:r>
                      <a:r>
                        <a:rPr lang="es-BO" sz="2400" dirty="0"/>
                        <a:t> data)</a:t>
                      </a:r>
                    </a:p>
                  </a:txBody>
                  <a:tcPr/>
                </a:tc>
                <a:extLst>
                  <a:ext uri="{0D108BD9-81ED-4DB2-BD59-A6C34878D82A}">
                    <a16:rowId xmlns:a16="http://schemas.microsoft.com/office/drawing/2014/main" val="2798321281"/>
                  </a:ext>
                </a:extLst>
              </a:tr>
              <a:tr h="498152">
                <a:tc>
                  <a:txBody>
                    <a:bodyPr/>
                    <a:lstStyle/>
                    <a:p>
                      <a:pPr algn="ctr"/>
                      <a:r>
                        <a:rPr lang="es-BO" sz="2400" dirty="0"/>
                        <a:t>Propósito: inferencia, predicción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BO" sz="2400" dirty="0"/>
                        <a:t>Propósito: predicción</a:t>
                      </a:r>
                    </a:p>
                  </a:txBody>
                  <a:tcPr/>
                </a:tc>
                <a:extLst>
                  <a:ext uri="{0D108BD9-81ED-4DB2-BD59-A6C34878D82A}">
                    <a16:rowId xmlns:a16="http://schemas.microsoft.com/office/drawing/2014/main" val="1569864977"/>
                  </a:ext>
                </a:extLst>
              </a:tr>
              <a:tr h="498152">
                <a:tc>
                  <a:txBody>
                    <a:bodyPr/>
                    <a:lstStyle/>
                    <a:p>
                      <a:pPr algn="ctr"/>
                      <a:r>
                        <a:rPr lang="es-BO" sz="2400" dirty="0"/>
                        <a:t>Maximización del ajuste-en-muestra</a:t>
                      </a:r>
                    </a:p>
                  </a:txBody>
                  <a:tcPr>
                    <a:lnB w="12700" cap="flat" cmpd="sng" algn="ctr">
                      <a:solidFill>
                        <a:schemeClr val="tx1"/>
                      </a:solidFill>
                      <a:prstDash val="solid"/>
                      <a:round/>
                      <a:headEnd type="none" w="med" len="med"/>
                      <a:tailEnd type="none" w="med" len="med"/>
                    </a:lnB>
                  </a:tcPr>
                </a:tc>
                <a:tc>
                  <a:txBody>
                    <a:bodyPr/>
                    <a:lstStyle/>
                    <a:p>
                      <a:pPr algn="ctr"/>
                      <a:r>
                        <a:rPr lang="es-BO" sz="2400" dirty="0"/>
                        <a:t>Minimización del error de predicción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7542604"/>
                  </a:ext>
                </a:extLst>
              </a:tr>
              <a:tr h="404056">
                <a:tc gridSpan="2">
                  <a:txBody>
                    <a:bodyPr/>
                    <a:lstStyle/>
                    <a:p>
                      <a:pPr algn="l"/>
                      <a:r>
                        <a:rPr lang="es-BO" sz="1800" dirty="0"/>
                        <a:t>(*) En general, pero no siempre, </a:t>
                      </a:r>
                      <a:r>
                        <a:rPr lang="es-BO" sz="1800" dirty="0" err="1"/>
                        <a:t>e.g</a:t>
                      </a:r>
                      <a:r>
                        <a:rPr lang="es-BO" sz="1800" dirty="0"/>
                        <a:t>. </a:t>
                      </a:r>
                      <a:r>
                        <a:rPr lang="es-BO" sz="1800" dirty="0" err="1"/>
                        <a:t>rolling</a:t>
                      </a:r>
                      <a:r>
                        <a:rPr lang="es-BO" sz="1800" dirty="0"/>
                        <a:t> </a:t>
                      </a:r>
                      <a:r>
                        <a:rPr lang="es-BO" sz="1800" dirty="0" err="1"/>
                        <a:t>estimation</a:t>
                      </a:r>
                      <a:endParaRPr lang="es-BO" sz="1800" dirty="0"/>
                    </a:p>
                  </a:txBody>
                  <a:tcP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pPr algn="ctr"/>
                      <a:endParaRPr lang="es-BO" sz="2400" dirty="0"/>
                    </a:p>
                  </a:txBody>
                  <a:tcPr/>
                </a:tc>
                <a:extLst>
                  <a:ext uri="{0D108BD9-81ED-4DB2-BD59-A6C34878D82A}">
                    <a16:rowId xmlns:a16="http://schemas.microsoft.com/office/drawing/2014/main" val="1708793720"/>
                  </a:ext>
                </a:extLst>
              </a:tr>
            </a:tbl>
          </a:graphicData>
        </a:graphic>
      </p:graphicFrame>
    </p:spTree>
    <p:extLst>
      <p:ext uri="{BB962C8B-B14F-4D97-AF65-F5344CB8AC3E}">
        <p14:creationId xmlns:p14="http://schemas.microsoft.com/office/powerpoint/2010/main" val="83539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map&#10;&#10;Description automatically generated">
            <a:extLst>
              <a:ext uri="{FF2B5EF4-FFF2-40B4-BE49-F238E27FC236}">
                <a16:creationId xmlns:a16="http://schemas.microsoft.com/office/drawing/2014/main" id="{D5B6E420-357C-DB80-5DE1-4BCAF0D80F5F}"/>
              </a:ext>
            </a:extLst>
          </p:cNvPr>
          <p:cNvPicPr>
            <a:picLocks noChangeAspect="1"/>
          </p:cNvPicPr>
          <p:nvPr/>
        </p:nvPicPr>
        <p:blipFill rotWithShape="1">
          <a:blip r:embed="rId3"/>
          <a:srcRect l="3108" t="8371" b="12514"/>
          <a:stretch/>
        </p:blipFill>
        <p:spPr>
          <a:xfrm>
            <a:off x="0" y="10"/>
            <a:ext cx="8399000" cy="6857990"/>
          </a:xfrm>
          <a:prstGeom prst="rect">
            <a:avLst/>
          </a:prstGeom>
        </p:spPr>
      </p:pic>
      <p:sp>
        <p:nvSpPr>
          <p:cNvPr id="21" name="Rectangle 2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7738150" y="419718"/>
            <a:ext cx="4250356" cy="4744195"/>
          </a:xfrm>
        </p:spPr>
        <p:txBody>
          <a:bodyPr vert="horz" lIns="91440" tIns="45720" rIns="91440" bIns="45720" rtlCol="0" anchor="b">
            <a:noAutofit/>
          </a:bodyPr>
          <a:lstStyle/>
          <a:p>
            <a:r>
              <a:rPr lang="es-ES" dirty="0">
                <a:solidFill>
                  <a:srgbClr val="C55A11"/>
                </a:solidFill>
                <a:latin typeface="+mj-lt"/>
              </a:rPr>
              <a:t>Aprendizaje supervisado, aprendizaje no supervisado, y principales modelos de </a:t>
            </a:r>
            <a:r>
              <a:rPr lang="es-ES" b="1" dirty="0">
                <a:solidFill>
                  <a:srgbClr val="C55A11"/>
                </a:solidFill>
                <a:latin typeface="+mj-lt"/>
              </a:rPr>
              <a:t>machine </a:t>
            </a:r>
            <a:r>
              <a:rPr lang="es-ES" b="1" dirty="0" err="1">
                <a:solidFill>
                  <a:srgbClr val="C55A11"/>
                </a:solidFill>
                <a:latin typeface="+mj-lt"/>
              </a:rPr>
              <a:t>learning</a:t>
            </a:r>
            <a:endParaRPr lang="es-ES" b="1" dirty="0">
              <a:solidFill>
                <a:srgbClr val="C55A11"/>
              </a:solidFill>
              <a:latin typeface="+mj-lt"/>
            </a:endParaRP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30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162995"/>
            <a:ext cx="10515600" cy="953536"/>
          </a:xfrm>
        </p:spPr>
        <p:txBody>
          <a:bodyPr/>
          <a:lstStyle/>
          <a:p>
            <a:r>
              <a:rPr lang="es-BO" dirty="0"/>
              <a:t>Datos etiquetados y datos no etiquetados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F9ACCC-69A9-2F9C-CDA1-7EDE1332A429}"/>
                  </a:ext>
                </a:extLst>
              </p:cNvPr>
              <p:cNvSpPr txBox="1"/>
              <p:nvPr/>
            </p:nvSpPr>
            <p:spPr>
              <a:xfrm>
                <a:off x="940068" y="986895"/>
                <a:ext cx="10515600" cy="5801588"/>
              </a:xfrm>
              <a:prstGeom prst="rect">
                <a:avLst/>
              </a:prstGeom>
              <a:noFill/>
            </p:spPr>
            <p:txBody>
              <a:bodyPr wrap="square">
                <a:spAutoFit/>
              </a:bodyPr>
              <a:lstStyle/>
              <a:p>
                <a:pPr>
                  <a:spcAft>
                    <a:spcPts val="600"/>
                  </a:spcAft>
                </a:pPr>
                <a:r>
                  <a:rPr lang="es-ES" sz="2100" dirty="0">
                    <a:solidFill>
                      <a:srgbClr val="C55A11"/>
                    </a:solidFill>
                  </a:rPr>
                  <a:t>Datos Etiquetados:  </a:t>
                </a:r>
                <a:r>
                  <a:rPr lang="es-ES" sz="2100" dirty="0"/>
                  <a:t>son aquellos en los que se tienen las respuestas o categorías correctas de la variable dependiente (tienen la variable objetivo </a:t>
                </a:r>
                <a14:m>
                  <m:oMath xmlns:m="http://schemas.openxmlformats.org/officeDocument/2006/math">
                    <m:r>
                      <a:rPr lang="es-ES" sz="2100" i="1" dirty="0" smtClean="0">
                        <a:solidFill>
                          <a:srgbClr val="FF66FF"/>
                        </a:solidFill>
                        <a:latin typeface="Cambria Math" panose="02040503050406030204" pitchFamily="18" charset="0"/>
                      </a:rPr>
                      <m:t>𝑦</m:t>
                    </m:r>
                  </m:oMath>
                </a14:m>
                <a:r>
                  <a:rPr lang="es-ES" sz="2100" dirty="0"/>
                  <a:t>, target/output, definida). </a:t>
                </a:r>
              </a:p>
              <a:p>
                <a:pPr marL="742950" lvl="1" indent="-285750">
                  <a:spcAft>
                    <a:spcPts val="600"/>
                  </a:spcAft>
                  <a:buFont typeface="Arial" panose="020B0604020202020204" pitchFamily="34" charset="0"/>
                  <a:buChar char="•"/>
                </a:pPr>
                <a:r>
                  <a:rPr lang="es-ES" sz="2100" dirty="0"/>
                  <a:t>Cada ejemplo en el conjunto de datos tiene una etiqueta que indica a qué clase o categoría pertenece. </a:t>
                </a:r>
              </a:p>
              <a:p>
                <a:pPr marL="742950" lvl="1" indent="-285750">
                  <a:spcAft>
                    <a:spcPts val="600"/>
                  </a:spcAft>
                  <a:buFont typeface="Arial" panose="020B0604020202020204" pitchFamily="34" charset="0"/>
                  <a:buChar char="•"/>
                </a:pPr>
                <a:r>
                  <a:rPr lang="es-ES" sz="2100" dirty="0"/>
                  <a:t>Por ejemplo, en un modelo para clasificar casos de “fraude” o “no fraude”, los casos que ya han sido identificados y marcados como “fraude” o “no fraude” constituyen datos etiquetados. </a:t>
                </a:r>
              </a:p>
              <a:p>
                <a:pPr>
                  <a:spcAft>
                    <a:spcPts val="600"/>
                  </a:spcAft>
                </a:pPr>
                <a:endParaRPr lang="es-ES" sz="1100" dirty="0"/>
              </a:p>
              <a:p>
                <a:pPr>
                  <a:spcAft>
                    <a:spcPts val="600"/>
                  </a:spcAft>
                </a:pPr>
                <a:r>
                  <a:rPr lang="es-ES" sz="2100" dirty="0">
                    <a:solidFill>
                      <a:srgbClr val="C55A11"/>
                    </a:solidFill>
                  </a:rPr>
                  <a:t>Datos no Etiquetados:</a:t>
                </a:r>
                <a:r>
                  <a:rPr lang="es-ES" sz="2100" dirty="0"/>
                  <a:t> aquellos en los que no existen categorías o respuestas correctas disponibles. </a:t>
                </a:r>
              </a:p>
              <a:p>
                <a:pPr marL="800100" lvl="1" indent="-342900">
                  <a:spcAft>
                    <a:spcPts val="600"/>
                  </a:spcAft>
                  <a:buFont typeface="Arial" panose="020B0604020202020204" pitchFamily="34" charset="0"/>
                  <a:buChar char="•"/>
                </a:pPr>
                <a:r>
                  <a:rPr lang="es-ES" sz="2100" dirty="0"/>
                  <a:t>Estos datos solo contienen las características de entrada (variables </a:t>
                </a:r>
                <a14:m>
                  <m:oMath xmlns:m="http://schemas.openxmlformats.org/officeDocument/2006/math">
                    <m:sSub>
                      <m:sSubPr>
                        <m:ctrlPr>
                          <a:rPr lang="en-US" sz="2100" i="1" dirty="0" smtClean="0">
                            <a:solidFill>
                              <a:srgbClr val="FF00FF"/>
                            </a:solidFill>
                            <a:latin typeface="Cambria Math" panose="02040503050406030204" pitchFamily="18" charset="0"/>
                          </a:rPr>
                        </m:ctrlPr>
                      </m:sSubPr>
                      <m:e>
                        <m:r>
                          <a:rPr lang="en-US" sz="2100" i="1" dirty="0">
                            <a:solidFill>
                              <a:srgbClr val="FF00FF"/>
                            </a:solidFill>
                            <a:latin typeface="Cambria Math" panose="02040503050406030204" pitchFamily="18" charset="0"/>
                            <a:ea typeface="Cambria Math" panose="02040503050406030204" pitchFamily="18" charset="0"/>
                          </a:rPr>
                          <m:t>𝑥</m:t>
                        </m:r>
                      </m:e>
                      <m:sub>
                        <m:r>
                          <a:rPr lang="en-US" sz="2100" i="1" dirty="0">
                            <a:solidFill>
                              <a:srgbClr val="FF00FF"/>
                            </a:solidFill>
                            <a:latin typeface="Cambria Math" panose="02040503050406030204" pitchFamily="18" charset="0"/>
                            <a:ea typeface="Cambria Math" panose="02040503050406030204" pitchFamily="18" charset="0"/>
                          </a:rPr>
                          <m:t>1</m:t>
                        </m:r>
                      </m:sub>
                    </m:sSub>
                    <m:r>
                      <m:rPr>
                        <m:nor/>
                      </m:rPr>
                      <a:rPr lang="en-US" sz="2100" dirty="0">
                        <a:solidFill>
                          <a:srgbClr val="FF00FF"/>
                        </a:solidFill>
                        <a:latin typeface="Cambria Math" panose="02040503050406030204" pitchFamily="18" charset="0"/>
                        <a:ea typeface="Cambria Math" panose="02040503050406030204" pitchFamily="18" charset="0"/>
                      </a:rPr>
                      <m:t>, </m:t>
                    </m:r>
                    <m:sSub>
                      <m:sSubPr>
                        <m:ctrlPr>
                          <a:rPr lang="en-US" sz="2100" i="1" dirty="0">
                            <a:solidFill>
                              <a:srgbClr val="FF00FF"/>
                            </a:solidFill>
                            <a:latin typeface="Cambria Math" panose="02040503050406030204" pitchFamily="18" charset="0"/>
                          </a:rPr>
                        </m:ctrlPr>
                      </m:sSubPr>
                      <m:e>
                        <m:r>
                          <a:rPr lang="en-US" sz="2100" i="1" dirty="0">
                            <a:solidFill>
                              <a:srgbClr val="FF00FF"/>
                            </a:solidFill>
                            <a:latin typeface="Cambria Math" panose="02040503050406030204" pitchFamily="18" charset="0"/>
                            <a:ea typeface="Cambria Math" panose="02040503050406030204" pitchFamily="18" charset="0"/>
                          </a:rPr>
                          <m:t>𝑥</m:t>
                        </m:r>
                      </m:e>
                      <m:sub>
                        <m:r>
                          <a:rPr lang="en-US" sz="2100" i="1" dirty="0">
                            <a:solidFill>
                              <a:srgbClr val="FF00FF"/>
                            </a:solidFill>
                            <a:latin typeface="Cambria Math" panose="02040503050406030204" pitchFamily="18" charset="0"/>
                            <a:ea typeface="Cambria Math" panose="02040503050406030204" pitchFamily="18" charset="0"/>
                          </a:rPr>
                          <m:t>2</m:t>
                        </m:r>
                      </m:sub>
                    </m:sSub>
                    <m:r>
                      <m:rPr>
                        <m:nor/>
                      </m:rPr>
                      <a:rPr lang="en-US" sz="2100" dirty="0">
                        <a:solidFill>
                          <a:srgbClr val="FF00FF"/>
                        </a:solidFill>
                        <a:latin typeface="Cambria Math" panose="02040503050406030204" pitchFamily="18" charset="0"/>
                        <a:ea typeface="Cambria Math" panose="02040503050406030204" pitchFamily="18" charset="0"/>
                      </a:rPr>
                      <m:t>,…,</m:t>
                    </m:r>
                    <m:r>
                      <m:rPr>
                        <m:nor/>
                      </m:rPr>
                      <a:rPr lang="en-US" sz="2100" dirty="0">
                        <a:solidFill>
                          <a:srgbClr val="FF00FF"/>
                        </a:solidFill>
                      </a:rPr>
                      <m:t> </m:t>
                    </m:r>
                    <m:sSub>
                      <m:sSubPr>
                        <m:ctrlPr>
                          <a:rPr lang="en-US" sz="2100" i="1" dirty="0">
                            <a:solidFill>
                              <a:srgbClr val="FF00FF"/>
                            </a:solidFill>
                            <a:latin typeface="Cambria Math" panose="02040503050406030204" pitchFamily="18" charset="0"/>
                          </a:rPr>
                        </m:ctrlPr>
                      </m:sSubPr>
                      <m:e>
                        <m:r>
                          <a:rPr lang="en-US" sz="2100" i="1" dirty="0">
                            <a:solidFill>
                              <a:srgbClr val="FF00FF"/>
                            </a:solidFill>
                            <a:latin typeface="Cambria Math" panose="02040503050406030204" pitchFamily="18" charset="0"/>
                            <a:ea typeface="Cambria Math" panose="02040503050406030204" pitchFamily="18" charset="0"/>
                          </a:rPr>
                          <m:t>𝑥</m:t>
                        </m:r>
                      </m:e>
                      <m:sub>
                        <m:r>
                          <a:rPr lang="en-US" sz="2100" i="1" dirty="0">
                            <a:solidFill>
                              <a:srgbClr val="FF00FF"/>
                            </a:solidFill>
                            <a:latin typeface="Cambria Math" panose="02040503050406030204" pitchFamily="18" charset="0"/>
                            <a:ea typeface="Cambria Math" panose="02040503050406030204" pitchFamily="18" charset="0"/>
                          </a:rPr>
                          <m:t>𝑘</m:t>
                        </m:r>
                      </m:sub>
                    </m:sSub>
                  </m:oMath>
                </a14:m>
                <a:r>
                  <a:rPr lang="es-ES" sz="2100" dirty="0"/>
                  <a:t>), pero no se sabe a qué categoría pertenecen. </a:t>
                </a:r>
              </a:p>
              <a:p>
                <a:pPr marL="800100" lvl="1" indent="-342900">
                  <a:spcAft>
                    <a:spcPts val="600"/>
                  </a:spcAft>
                  <a:buFont typeface="Arial" panose="020B0604020202020204" pitchFamily="34" charset="0"/>
                  <a:buChar char="•"/>
                </a:pPr>
                <a:r>
                  <a:rPr lang="es-ES" sz="2100" dirty="0"/>
                  <a:t>Los datos no etiquetados son comunes en la minería de datos y la exploración de patrones. </a:t>
                </a:r>
              </a:p>
              <a:p>
                <a:pPr marL="800100" lvl="1" indent="-342900">
                  <a:spcAft>
                    <a:spcPts val="600"/>
                  </a:spcAft>
                  <a:buFont typeface="Arial" panose="020B0604020202020204" pitchFamily="34" charset="0"/>
                  <a:buChar char="•"/>
                </a:pPr>
                <a:r>
                  <a:rPr lang="es-ES" sz="2100" dirty="0"/>
                  <a:t>Por ejemplo, con una gran cantidad de texto sin etiquetar, se podría utilizar técnicas como el </a:t>
                </a:r>
                <a:r>
                  <a:rPr lang="es-ES" sz="2100" dirty="0" err="1"/>
                  <a:t>clustering</a:t>
                </a:r>
                <a:r>
                  <a:rPr lang="es-ES" sz="2100" dirty="0"/>
                  <a:t> para descubrir patrones y estructuras dentro de los datos. </a:t>
                </a:r>
              </a:p>
            </p:txBody>
          </p:sp>
        </mc:Choice>
        <mc:Fallback xmlns="">
          <p:sp>
            <p:nvSpPr>
              <p:cNvPr id="5" name="TextBox 4">
                <a:extLst>
                  <a:ext uri="{FF2B5EF4-FFF2-40B4-BE49-F238E27FC236}">
                    <a16:creationId xmlns:a16="http://schemas.microsoft.com/office/drawing/2014/main" id="{27F9ACCC-69A9-2F9C-CDA1-7EDE1332A429}"/>
                  </a:ext>
                </a:extLst>
              </p:cNvPr>
              <p:cNvSpPr txBox="1">
                <a:spLocks noRot="1" noChangeAspect="1" noMove="1" noResize="1" noEditPoints="1" noAdjustHandles="1" noChangeArrowheads="1" noChangeShapeType="1" noTextEdit="1"/>
              </p:cNvSpPr>
              <p:nvPr/>
            </p:nvSpPr>
            <p:spPr>
              <a:xfrm>
                <a:off x="940068" y="986895"/>
                <a:ext cx="10515600" cy="5801588"/>
              </a:xfrm>
              <a:prstGeom prst="rect">
                <a:avLst/>
              </a:prstGeom>
              <a:blipFill>
                <a:blip r:embed="rId2"/>
                <a:stretch>
                  <a:fillRect l="-696" t="-630" r="-638"/>
                </a:stretch>
              </a:blipFill>
            </p:spPr>
            <p:txBody>
              <a:bodyPr/>
              <a:lstStyle/>
              <a:p>
                <a:r>
                  <a:rPr lang="es-BO">
                    <a:noFill/>
                  </a:rPr>
                  <a:t> </a:t>
                </a:r>
              </a:p>
            </p:txBody>
          </p:sp>
        </mc:Fallback>
      </mc:AlternateContent>
    </p:spTree>
    <p:extLst>
      <p:ext uri="{BB962C8B-B14F-4D97-AF65-F5344CB8AC3E}">
        <p14:creationId xmlns:p14="http://schemas.microsoft.com/office/powerpoint/2010/main" val="2285691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162995"/>
            <a:ext cx="10515600" cy="953536"/>
          </a:xfrm>
        </p:spPr>
        <p:txBody>
          <a:bodyPr/>
          <a:lstStyle/>
          <a:p>
            <a:r>
              <a:rPr lang="es-BO" dirty="0"/>
              <a:t>Datos etiquetados y datos no etiquetados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F9ACCC-69A9-2F9C-CDA1-7EDE1332A429}"/>
                  </a:ext>
                </a:extLst>
              </p:cNvPr>
              <p:cNvSpPr txBox="1"/>
              <p:nvPr/>
            </p:nvSpPr>
            <p:spPr>
              <a:xfrm>
                <a:off x="940068" y="986895"/>
                <a:ext cx="10515600" cy="2508379"/>
              </a:xfrm>
              <a:prstGeom prst="rect">
                <a:avLst/>
              </a:prstGeom>
              <a:noFill/>
            </p:spPr>
            <p:txBody>
              <a:bodyPr wrap="square">
                <a:spAutoFit/>
              </a:bodyPr>
              <a:lstStyle/>
              <a:p>
                <a:pPr>
                  <a:spcAft>
                    <a:spcPts val="600"/>
                  </a:spcAft>
                </a:pPr>
                <a:r>
                  <a:rPr lang="es-ES" sz="2100" dirty="0">
                    <a:solidFill>
                      <a:srgbClr val="C55A11"/>
                    </a:solidFill>
                  </a:rPr>
                  <a:t>Datos Etiquetados:  </a:t>
                </a:r>
                <a:r>
                  <a:rPr lang="es-ES" sz="2100" dirty="0"/>
                  <a:t>son aquellos en los que se tienen las respuestas o categorías correctas de la variable dependiente (tienen la variable objetivo </a:t>
                </a:r>
                <a14:m>
                  <m:oMath xmlns:m="http://schemas.openxmlformats.org/officeDocument/2006/math">
                    <m:r>
                      <a:rPr lang="es-ES" sz="2100" i="1" dirty="0" smtClean="0">
                        <a:solidFill>
                          <a:srgbClr val="FF66FF"/>
                        </a:solidFill>
                        <a:latin typeface="Cambria Math" panose="02040503050406030204" pitchFamily="18" charset="0"/>
                      </a:rPr>
                      <m:t>𝑦</m:t>
                    </m:r>
                  </m:oMath>
                </a14:m>
                <a:r>
                  <a:rPr lang="es-ES" sz="2100" dirty="0"/>
                  <a:t>, target/output, definida). </a:t>
                </a:r>
              </a:p>
              <a:p>
                <a:pPr marL="742950" lvl="1" indent="-285750">
                  <a:spcAft>
                    <a:spcPts val="600"/>
                  </a:spcAft>
                  <a:buFont typeface="Arial" panose="020B0604020202020204" pitchFamily="34" charset="0"/>
                  <a:buChar char="•"/>
                </a:pPr>
                <a:r>
                  <a:rPr lang="es-ES" sz="2100" dirty="0"/>
                  <a:t>Cada ejemplo en el conjunto de datos tiene una etiqueta que indica a qué clase o categoría pertenece. </a:t>
                </a:r>
              </a:p>
              <a:p>
                <a:pPr marL="742950" lvl="1" indent="-285750">
                  <a:spcAft>
                    <a:spcPts val="600"/>
                  </a:spcAft>
                  <a:buFont typeface="Arial" panose="020B0604020202020204" pitchFamily="34" charset="0"/>
                  <a:buChar char="•"/>
                </a:pPr>
                <a:r>
                  <a:rPr lang="es-ES" sz="2100" dirty="0"/>
                  <a:t>Por ejemplo, en un modelo para clasificar casos de “fraude” o “no fraude”, los casos que ya han sido identificados y marcados como “fraude” o “no fraude” constituyen datos etiquetados. </a:t>
                </a:r>
              </a:p>
            </p:txBody>
          </p:sp>
        </mc:Choice>
        <mc:Fallback xmlns="">
          <p:sp>
            <p:nvSpPr>
              <p:cNvPr id="5" name="TextBox 4">
                <a:extLst>
                  <a:ext uri="{FF2B5EF4-FFF2-40B4-BE49-F238E27FC236}">
                    <a16:creationId xmlns:a16="http://schemas.microsoft.com/office/drawing/2014/main" id="{27F9ACCC-69A9-2F9C-CDA1-7EDE1332A429}"/>
                  </a:ext>
                </a:extLst>
              </p:cNvPr>
              <p:cNvSpPr txBox="1">
                <a:spLocks noRot="1" noChangeAspect="1" noMove="1" noResize="1" noEditPoints="1" noAdjustHandles="1" noChangeArrowheads="1" noChangeShapeType="1" noTextEdit="1"/>
              </p:cNvSpPr>
              <p:nvPr/>
            </p:nvSpPr>
            <p:spPr>
              <a:xfrm>
                <a:off x="940068" y="986895"/>
                <a:ext cx="10515600" cy="2508379"/>
              </a:xfrm>
              <a:prstGeom prst="rect">
                <a:avLst/>
              </a:prstGeom>
              <a:blipFill>
                <a:blip r:embed="rId2"/>
                <a:stretch>
                  <a:fillRect l="-696" t="-1460" r="-638" b="-3893"/>
                </a:stretch>
              </a:blipFill>
            </p:spPr>
            <p:txBody>
              <a:bodyPr/>
              <a:lstStyle/>
              <a:p>
                <a:r>
                  <a:rPr lang="es-BO">
                    <a:noFill/>
                  </a:rPr>
                  <a:t> </a:t>
                </a:r>
              </a:p>
            </p:txBody>
          </p:sp>
        </mc:Fallback>
      </mc:AlternateContent>
      <p:graphicFrame>
        <p:nvGraphicFramePr>
          <p:cNvPr id="6" name="Table 6">
            <a:extLst>
              <a:ext uri="{FF2B5EF4-FFF2-40B4-BE49-F238E27FC236}">
                <a16:creationId xmlns:a16="http://schemas.microsoft.com/office/drawing/2014/main" id="{5E346C87-0E40-24FF-8C80-5F62E9B3AD4E}"/>
              </a:ext>
            </a:extLst>
          </p:cNvPr>
          <p:cNvGraphicFramePr>
            <a:graphicFrameLocks noGrp="1"/>
          </p:cNvGraphicFramePr>
          <p:nvPr>
            <p:extLst>
              <p:ext uri="{D42A27DB-BD31-4B8C-83A1-F6EECF244321}">
                <p14:modId xmlns:p14="http://schemas.microsoft.com/office/powerpoint/2010/main" val="2977448023"/>
              </p:ext>
            </p:extLst>
          </p:nvPr>
        </p:nvGraphicFramePr>
        <p:xfrm>
          <a:off x="1115460" y="3742002"/>
          <a:ext cx="9961080" cy="1686648"/>
        </p:xfrm>
        <a:graphic>
          <a:graphicData uri="http://schemas.openxmlformats.org/drawingml/2006/table">
            <a:tbl>
              <a:tblPr firstRow="1" bandRow="1">
                <a:tableStyleId>{00A15C55-8517-42AA-B614-E9B94910E393}</a:tableStyleId>
              </a:tblPr>
              <a:tblGrid>
                <a:gridCol w="1245135">
                  <a:extLst>
                    <a:ext uri="{9D8B030D-6E8A-4147-A177-3AD203B41FA5}">
                      <a16:colId xmlns:a16="http://schemas.microsoft.com/office/drawing/2014/main" val="666614086"/>
                    </a:ext>
                  </a:extLst>
                </a:gridCol>
                <a:gridCol w="1245135">
                  <a:extLst>
                    <a:ext uri="{9D8B030D-6E8A-4147-A177-3AD203B41FA5}">
                      <a16:colId xmlns:a16="http://schemas.microsoft.com/office/drawing/2014/main" val="1386479430"/>
                    </a:ext>
                  </a:extLst>
                </a:gridCol>
                <a:gridCol w="1245135">
                  <a:extLst>
                    <a:ext uri="{9D8B030D-6E8A-4147-A177-3AD203B41FA5}">
                      <a16:colId xmlns:a16="http://schemas.microsoft.com/office/drawing/2014/main" val="1500367179"/>
                    </a:ext>
                  </a:extLst>
                </a:gridCol>
                <a:gridCol w="1245135">
                  <a:extLst>
                    <a:ext uri="{9D8B030D-6E8A-4147-A177-3AD203B41FA5}">
                      <a16:colId xmlns:a16="http://schemas.microsoft.com/office/drawing/2014/main" val="2442422086"/>
                    </a:ext>
                  </a:extLst>
                </a:gridCol>
                <a:gridCol w="1245135">
                  <a:extLst>
                    <a:ext uri="{9D8B030D-6E8A-4147-A177-3AD203B41FA5}">
                      <a16:colId xmlns:a16="http://schemas.microsoft.com/office/drawing/2014/main" val="2363933767"/>
                    </a:ext>
                  </a:extLst>
                </a:gridCol>
                <a:gridCol w="1245135">
                  <a:extLst>
                    <a:ext uri="{9D8B030D-6E8A-4147-A177-3AD203B41FA5}">
                      <a16:colId xmlns:a16="http://schemas.microsoft.com/office/drawing/2014/main" val="2767515922"/>
                    </a:ext>
                  </a:extLst>
                </a:gridCol>
                <a:gridCol w="1245135">
                  <a:extLst>
                    <a:ext uri="{9D8B030D-6E8A-4147-A177-3AD203B41FA5}">
                      <a16:colId xmlns:a16="http://schemas.microsoft.com/office/drawing/2014/main" val="994092115"/>
                    </a:ext>
                  </a:extLst>
                </a:gridCol>
                <a:gridCol w="1245135">
                  <a:extLst>
                    <a:ext uri="{9D8B030D-6E8A-4147-A177-3AD203B41FA5}">
                      <a16:colId xmlns:a16="http://schemas.microsoft.com/office/drawing/2014/main" val="140045928"/>
                    </a:ext>
                  </a:extLst>
                </a:gridCol>
              </a:tblGrid>
              <a:tr h="541359">
                <a:tc>
                  <a:txBody>
                    <a:bodyPr/>
                    <a:lstStyle/>
                    <a:p>
                      <a:pPr algn="ctr" fontAlgn="b"/>
                      <a:r>
                        <a:rPr lang="es-BO" sz="1400" b="1" i="0" u="none" strike="noStrike" noProof="0" dirty="0">
                          <a:solidFill>
                            <a:srgbClr val="000000"/>
                          </a:solidFill>
                          <a:effectLst/>
                          <a:latin typeface="Calibri" panose="020F0502020204030204" pitchFamily="34" charset="0"/>
                        </a:rPr>
                        <a:t>fraude</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Distancia hogar</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Distancia transacción</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Precio compra</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Mismo vendedor</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chip</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pin</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online</a:t>
                      </a:r>
                    </a:p>
                  </a:txBody>
                  <a:tcPr marL="7620" marR="7620" marT="7620" marB="0" anchor="ctr"/>
                </a:tc>
                <a:extLst>
                  <a:ext uri="{0D108BD9-81ED-4DB2-BD59-A6C34878D82A}">
                    <a16:rowId xmlns:a16="http://schemas.microsoft.com/office/drawing/2014/main" val="2394286469"/>
                  </a:ext>
                </a:extLst>
              </a:tr>
              <a:tr h="381763">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3.368130921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0.000407322</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5.563765736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313739165"/>
                  </a:ext>
                </a:extLst>
              </a:tr>
              <a:tr h="381763">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16.48002988</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0.00046712</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0.446506611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1737781057"/>
                  </a:ext>
                </a:extLst>
              </a:tr>
              <a:tr h="381763">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18.12902167</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0.000487633</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5.863290136</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3284053875"/>
                  </a:ext>
                </a:extLst>
              </a:tr>
            </a:tbl>
          </a:graphicData>
        </a:graphic>
      </p:graphicFrame>
      <p:sp>
        <p:nvSpPr>
          <p:cNvPr id="7" name="Rectangle 6">
            <a:extLst>
              <a:ext uri="{FF2B5EF4-FFF2-40B4-BE49-F238E27FC236}">
                <a16:creationId xmlns:a16="http://schemas.microsoft.com/office/drawing/2014/main" id="{E71133D1-F32F-D08B-DAE9-F68B8D126B0B}"/>
              </a:ext>
            </a:extLst>
          </p:cNvPr>
          <p:cNvSpPr/>
          <p:nvPr/>
        </p:nvSpPr>
        <p:spPr>
          <a:xfrm>
            <a:off x="838200" y="3562345"/>
            <a:ext cx="1616242" cy="318500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r>
              <a:rPr lang="es-BO" b="1" dirty="0">
                <a:solidFill>
                  <a:srgbClr val="00B050"/>
                </a:solidFill>
              </a:rPr>
              <a:t>Variable dependiente, </a:t>
            </a:r>
            <a:r>
              <a:rPr lang="es-BO" b="1" dirty="0" err="1">
                <a:solidFill>
                  <a:srgbClr val="00B050"/>
                </a:solidFill>
              </a:rPr>
              <a:t>ouput</a:t>
            </a:r>
            <a:r>
              <a:rPr lang="es-BO" b="1" dirty="0">
                <a:solidFill>
                  <a:srgbClr val="00B050"/>
                </a:solidFill>
              </a:rPr>
              <a:t>/target, (etiquetados)</a:t>
            </a:r>
          </a:p>
        </p:txBody>
      </p:sp>
      <p:sp>
        <p:nvSpPr>
          <p:cNvPr id="9" name="TextBox 8">
            <a:extLst>
              <a:ext uri="{FF2B5EF4-FFF2-40B4-BE49-F238E27FC236}">
                <a16:creationId xmlns:a16="http://schemas.microsoft.com/office/drawing/2014/main" id="{60A67319-F1D9-4542-61FF-A8B0F792558C}"/>
              </a:ext>
            </a:extLst>
          </p:cNvPr>
          <p:cNvSpPr txBox="1"/>
          <p:nvPr/>
        </p:nvSpPr>
        <p:spPr>
          <a:xfrm>
            <a:off x="2615664" y="5494676"/>
            <a:ext cx="6097604" cy="1200329"/>
          </a:xfrm>
          <a:prstGeom prst="rect">
            <a:avLst/>
          </a:prstGeom>
          <a:noFill/>
        </p:spPr>
        <p:txBody>
          <a:bodyPr wrap="square">
            <a:spAutoFit/>
          </a:bodyPr>
          <a:lstStyle/>
          <a:p>
            <a:r>
              <a:rPr lang="es-BO" sz="2400" b="1" dirty="0">
                <a:solidFill>
                  <a:srgbClr val="00B050"/>
                </a:solidFill>
              </a:rPr>
              <a:t>Etiquetas:</a:t>
            </a:r>
          </a:p>
          <a:p>
            <a:r>
              <a:rPr lang="es-BO" sz="2400" dirty="0">
                <a:solidFill>
                  <a:srgbClr val="00B050"/>
                </a:solidFill>
              </a:rPr>
              <a:t>1: Caso de fraude</a:t>
            </a:r>
          </a:p>
          <a:p>
            <a:r>
              <a:rPr lang="es-BO" sz="2400" dirty="0">
                <a:solidFill>
                  <a:srgbClr val="00B050"/>
                </a:solidFill>
              </a:rPr>
              <a:t>0: Caso de no fraude</a:t>
            </a:r>
            <a:endParaRPr lang="es-BO" sz="2400" dirty="0"/>
          </a:p>
        </p:txBody>
      </p:sp>
    </p:spTree>
    <p:extLst>
      <p:ext uri="{BB962C8B-B14F-4D97-AF65-F5344CB8AC3E}">
        <p14:creationId xmlns:p14="http://schemas.microsoft.com/office/powerpoint/2010/main" val="2754075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F67482C-94EC-1BDF-361B-55C618642FA2}"/>
              </a:ext>
            </a:extLst>
          </p:cNvPr>
          <p:cNvPicPr>
            <a:picLocks noChangeAspect="1"/>
          </p:cNvPicPr>
          <p:nvPr/>
        </p:nvPicPr>
        <p:blipFill rotWithShape="1">
          <a:blip r:embed="rId2"/>
          <a:srcRect l="9091" t="9405" r="-2" b="18672"/>
          <a:stretch/>
        </p:blipFill>
        <p:spPr>
          <a:xfrm>
            <a:off x="-2" y="10"/>
            <a:ext cx="866851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C4C752BF-983C-8FDF-6095-1DB1E8909893}"/>
              </a:ext>
            </a:extLst>
          </p:cNvPr>
          <p:cNvSpPr>
            <a:spLocks noGrp="1"/>
          </p:cNvSpPr>
          <p:nvPr>
            <p:ph type="title"/>
          </p:nvPr>
        </p:nvSpPr>
        <p:spPr>
          <a:xfrm>
            <a:off x="7764304" y="221890"/>
            <a:ext cx="4023360" cy="4681671"/>
          </a:xfrm>
        </p:spPr>
        <p:txBody>
          <a:bodyPr vert="horz" lIns="91440" tIns="45720" rIns="91440" bIns="45720" rtlCol="0" anchor="b">
            <a:normAutofit/>
          </a:bodyPr>
          <a:lstStyle/>
          <a:p>
            <a:pPr algn="r"/>
            <a:r>
              <a:rPr lang="es-BO" sz="5400" dirty="0">
                <a:solidFill>
                  <a:srgbClr val="C55A11"/>
                </a:solidFill>
                <a:ea typeface="Calibri" panose="020F0502020204030204" pitchFamily="34" charset="0"/>
                <a:cs typeface="Times New Roman" panose="02020603050405020304" pitchFamily="18" charset="0"/>
              </a:rPr>
              <a:t>Aprendizaje automático</a:t>
            </a:r>
            <a:br>
              <a:rPr lang="es-BO" sz="5400" dirty="0">
                <a:solidFill>
                  <a:srgbClr val="C55A11"/>
                </a:solidFill>
                <a:ea typeface="Calibri" panose="020F0502020204030204" pitchFamily="34" charset="0"/>
                <a:cs typeface="Times New Roman" panose="02020603050405020304" pitchFamily="18" charset="0"/>
              </a:rPr>
            </a:br>
            <a:br>
              <a:rPr lang="es-BO" sz="5400" dirty="0">
                <a:solidFill>
                  <a:srgbClr val="C55A11"/>
                </a:solidFill>
                <a:ea typeface="Calibri" panose="020F0502020204030204" pitchFamily="34" charset="0"/>
                <a:cs typeface="Times New Roman" panose="02020603050405020304" pitchFamily="18" charset="0"/>
              </a:rPr>
            </a:br>
            <a:r>
              <a:rPr lang="es-BO" sz="5400" dirty="0">
                <a:solidFill>
                  <a:srgbClr val="C55A11"/>
                </a:solidFill>
                <a:latin typeface="Agency FB" panose="020B0503020202020204" pitchFamily="34" charset="0"/>
                <a:ea typeface="Calibri" panose="020F0502020204030204" pitchFamily="34" charset="0"/>
                <a:cs typeface="Times New Roman" panose="02020603050405020304" pitchFamily="18" charset="0"/>
              </a:rPr>
              <a:t>Machine </a:t>
            </a:r>
            <a:r>
              <a:rPr lang="es-BO" sz="5400" dirty="0" err="1">
                <a:solidFill>
                  <a:srgbClr val="C55A11"/>
                </a:solidFill>
                <a:latin typeface="Agency FB" panose="020B0503020202020204" pitchFamily="34" charset="0"/>
                <a:ea typeface="Calibri" panose="020F0502020204030204" pitchFamily="34" charset="0"/>
                <a:cs typeface="Times New Roman" panose="02020603050405020304" pitchFamily="18" charset="0"/>
              </a:rPr>
              <a:t>learning</a:t>
            </a:r>
            <a:br>
              <a:rPr lang="es-BO" sz="5400" dirty="0">
                <a:solidFill>
                  <a:srgbClr val="C55A11"/>
                </a:solidFill>
                <a:ea typeface="Calibri" panose="020F0502020204030204" pitchFamily="34" charset="0"/>
                <a:cs typeface="Times New Roman" panose="02020603050405020304" pitchFamily="18" charset="0"/>
              </a:rPr>
            </a:br>
            <a:endParaRPr lang="es-BO" sz="5400" dirty="0">
              <a:solidFill>
                <a:srgbClr val="C55A11"/>
              </a:solidFill>
              <a:latin typeface="+mj-lt"/>
            </a:endParaRPr>
          </a:p>
        </p:txBody>
      </p:sp>
    </p:spTree>
    <p:extLst>
      <p:ext uri="{BB962C8B-B14F-4D97-AF65-F5344CB8AC3E}">
        <p14:creationId xmlns:p14="http://schemas.microsoft.com/office/powerpoint/2010/main" val="108932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162995"/>
            <a:ext cx="10515600" cy="953536"/>
          </a:xfrm>
        </p:spPr>
        <p:txBody>
          <a:bodyPr/>
          <a:lstStyle/>
          <a:p>
            <a:r>
              <a:rPr lang="es-BO" dirty="0"/>
              <a:t>Datos etiquetados y datos no etiquetados</a:t>
            </a:r>
          </a:p>
        </p:txBody>
      </p:sp>
      <p:pic>
        <p:nvPicPr>
          <p:cNvPr id="4" name="Picture 3">
            <a:extLst>
              <a:ext uri="{FF2B5EF4-FFF2-40B4-BE49-F238E27FC236}">
                <a16:creationId xmlns:a16="http://schemas.microsoft.com/office/drawing/2014/main" id="{675B8F70-C970-8ABB-B3AA-1880FDD92777}"/>
              </a:ext>
            </a:extLst>
          </p:cNvPr>
          <p:cNvPicPr>
            <a:picLocks noChangeAspect="1"/>
          </p:cNvPicPr>
          <p:nvPr/>
        </p:nvPicPr>
        <p:blipFill>
          <a:blip r:embed="rId2"/>
          <a:stretch>
            <a:fillRect/>
          </a:stretch>
        </p:blipFill>
        <p:spPr>
          <a:xfrm>
            <a:off x="3682144" y="1029904"/>
            <a:ext cx="7407282" cy="5052498"/>
          </a:xfrm>
          <a:prstGeom prst="rect">
            <a:avLst/>
          </a:prstGeom>
        </p:spPr>
      </p:pic>
      <p:sp>
        <p:nvSpPr>
          <p:cNvPr id="8" name="Rectangle 7">
            <a:extLst>
              <a:ext uri="{FF2B5EF4-FFF2-40B4-BE49-F238E27FC236}">
                <a16:creationId xmlns:a16="http://schemas.microsoft.com/office/drawing/2014/main" id="{5B82FDAD-718C-5137-B068-2A4F562F6195}"/>
              </a:ext>
            </a:extLst>
          </p:cNvPr>
          <p:cNvSpPr/>
          <p:nvPr/>
        </p:nvSpPr>
        <p:spPr>
          <a:xfrm>
            <a:off x="2050983" y="2844900"/>
            <a:ext cx="2376638" cy="3580406"/>
          </a:xfrm>
          <a:prstGeom prst="rect">
            <a:avLst/>
          </a:prstGeom>
          <a:noFill/>
          <a:ln w="28575">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s-BO" b="1" dirty="0">
              <a:solidFill>
                <a:srgbClr val="00B050"/>
              </a:solidFill>
            </a:endParaRPr>
          </a:p>
          <a:p>
            <a:endParaRPr lang="es-BO" b="1" dirty="0">
              <a:solidFill>
                <a:srgbClr val="00B050"/>
              </a:solidFill>
            </a:endParaRPr>
          </a:p>
          <a:p>
            <a:endParaRPr lang="es-BO" b="1" dirty="0">
              <a:solidFill>
                <a:srgbClr val="00B050"/>
              </a:solidFill>
            </a:endParaRPr>
          </a:p>
          <a:p>
            <a:endParaRPr lang="es-BO" b="1" dirty="0">
              <a:solidFill>
                <a:srgbClr val="00B050"/>
              </a:solidFill>
            </a:endParaRPr>
          </a:p>
          <a:p>
            <a:endParaRPr lang="es-BO" b="1" dirty="0">
              <a:solidFill>
                <a:srgbClr val="00B050"/>
              </a:solidFill>
            </a:endParaRPr>
          </a:p>
          <a:p>
            <a:endParaRPr lang="es-BO" b="1" dirty="0">
              <a:solidFill>
                <a:srgbClr val="00B050"/>
              </a:solidFill>
            </a:endParaRPr>
          </a:p>
          <a:p>
            <a:r>
              <a:rPr lang="es-BO" b="1" dirty="0">
                <a:solidFill>
                  <a:srgbClr val="00B050"/>
                </a:solidFill>
              </a:rPr>
              <a:t>Variable </a:t>
            </a:r>
          </a:p>
          <a:p>
            <a:r>
              <a:rPr lang="es-BO" b="1" dirty="0">
                <a:solidFill>
                  <a:srgbClr val="00B050"/>
                </a:solidFill>
              </a:rPr>
              <a:t>dependiente, </a:t>
            </a:r>
            <a:r>
              <a:rPr lang="es-BO" b="1" dirty="0" err="1">
                <a:solidFill>
                  <a:srgbClr val="00B050"/>
                </a:solidFill>
              </a:rPr>
              <a:t>ouput</a:t>
            </a:r>
            <a:r>
              <a:rPr lang="es-BO" b="1" dirty="0">
                <a:solidFill>
                  <a:srgbClr val="00B050"/>
                </a:solidFill>
              </a:rPr>
              <a:t>/target, (etiquetados)</a:t>
            </a:r>
          </a:p>
        </p:txBody>
      </p:sp>
      <p:sp>
        <p:nvSpPr>
          <p:cNvPr id="10" name="TextBox 9">
            <a:extLst>
              <a:ext uri="{FF2B5EF4-FFF2-40B4-BE49-F238E27FC236}">
                <a16:creationId xmlns:a16="http://schemas.microsoft.com/office/drawing/2014/main" id="{6CF8536D-7CC1-DE36-7AEC-ABEBABEEF976}"/>
              </a:ext>
            </a:extLst>
          </p:cNvPr>
          <p:cNvSpPr txBox="1"/>
          <p:nvPr/>
        </p:nvSpPr>
        <p:spPr>
          <a:xfrm>
            <a:off x="838200" y="1644571"/>
            <a:ext cx="2742398" cy="1200329"/>
          </a:xfrm>
          <a:prstGeom prst="rect">
            <a:avLst/>
          </a:prstGeom>
          <a:noFill/>
        </p:spPr>
        <p:txBody>
          <a:bodyPr wrap="square">
            <a:spAutoFit/>
          </a:bodyPr>
          <a:lstStyle/>
          <a:p>
            <a:r>
              <a:rPr lang="es-BO" sz="2400" b="1" dirty="0">
                <a:solidFill>
                  <a:srgbClr val="00B050"/>
                </a:solidFill>
              </a:rPr>
              <a:t>Etiquetas:</a:t>
            </a:r>
          </a:p>
          <a:p>
            <a:r>
              <a:rPr lang="es-BO" sz="2400" dirty="0">
                <a:solidFill>
                  <a:srgbClr val="00B050"/>
                </a:solidFill>
              </a:rPr>
              <a:t>1: Caso de fraude</a:t>
            </a:r>
          </a:p>
          <a:p>
            <a:r>
              <a:rPr lang="es-BO" sz="2400" dirty="0">
                <a:solidFill>
                  <a:srgbClr val="00B050"/>
                </a:solidFill>
              </a:rPr>
              <a:t>0: Caso de no fraude</a:t>
            </a:r>
            <a:endParaRPr lang="es-BO" sz="2400" dirty="0"/>
          </a:p>
        </p:txBody>
      </p:sp>
    </p:spTree>
    <p:extLst>
      <p:ext uri="{BB962C8B-B14F-4D97-AF65-F5344CB8AC3E}">
        <p14:creationId xmlns:p14="http://schemas.microsoft.com/office/powerpoint/2010/main" val="1176242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2E90-FF55-59F8-5F7A-9C110D09E7B4}"/>
              </a:ext>
            </a:extLst>
          </p:cNvPr>
          <p:cNvSpPr>
            <a:spLocks noGrp="1"/>
          </p:cNvSpPr>
          <p:nvPr>
            <p:ph type="title"/>
          </p:nvPr>
        </p:nvSpPr>
        <p:spPr>
          <a:xfrm>
            <a:off x="838200" y="162995"/>
            <a:ext cx="10515600" cy="953536"/>
          </a:xfrm>
        </p:spPr>
        <p:txBody>
          <a:bodyPr/>
          <a:lstStyle/>
          <a:p>
            <a:r>
              <a:rPr lang="es-BO" dirty="0"/>
              <a:t>Datos etiquetados y datos no etiquetados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F9ACCC-69A9-2F9C-CDA1-7EDE1332A429}"/>
                  </a:ext>
                </a:extLst>
              </p:cNvPr>
              <p:cNvSpPr txBox="1"/>
              <p:nvPr/>
            </p:nvSpPr>
            <p:spPr>
              <a:xfrm>
                <a:off x="940068" y="986895"/>
                <a:ext cx="10515600" cy="1461939"/>
              </a:xfrm>
              <a:prstGeom prst="rect">
                <a:avLst/>
              </a:prstGeom>
              <a:noFill/>
            </p:spPr>
            <p:txBody>
              <a:bodyPr wrap="square">
                <a:spAutoFit/>
              </a:bodyPr>
              <a:lstStyle/>
              <a:p>
                <a:pPr>
                  <a:spcAft>
                    <a:spcPts val="600"/>
                  </a:spcAft>
                </a:pPr>
                <a:r>
                  <a:rPr lang="es-ES" sz="2100" dirty="0">
                    <a:solidFill>
                      <a:srgbClr val="C55A11"/>
                    </a:solidFill>
                  </a:rPr>
                  <a:t>Datos no Etiquetados:</a:t>
                </a:r>
                <a:r>
                  <a:rPr lang="es-ES" sz="2100" dirty="0"/>
                  <a:t> aquellos en los que no existen categorías o respuestas correctas disponibles. </a:t>
                </a:r>
              </a:p>
              <a:p>
                <a:pPr marL="800100" lvl="1" indent="-342900">
                  <a:spcAft>
                    <a:spcPts val="600"/>
                  </a:spcAft>
                  <a:buFont typeface="Arial" panose="020B0604020202020204" pitchFamily="34" charset="0"/>
                  <a:buChar char="•"/>
                </a:pPr>
                <a:r>
                  <a:rPr lang="es-ES" sz="2100" dirty="0"/>
                  <a:t>Estos datos solo contienen las características de entrada (variables </a:t>
                </a:r>
                <a14:m>
                  <m:oMath xmlns:m="http://schemas.openxmlformats.org/officeDocument/2006/math">
                    <m:sSub>
                      <m:sSubPr>
                        <m:ctrlPr>
                          <a:rPr lang="en-US" sz="2100" i="1" dirty="0" smtClean="0">
                            <a:solidFill>
                              <a:srgbClr val="FF00FF"/>
                            </a:solidFill>
                            <a:latin typeface="Cambria Math" panose="02040503050406030204" pitchFamily="18" charset="0"/>
                          </a:rPr>
                        </m:ctrlPr>
                      </m:sSubPr>
                      <m:e>
                        <m:r>
                          <a:rPr lang="en-US" sz="2100" i="1" dirty="0">
                            <a:solidFill>
                              <a:srgbClr val="FF00FF"/>
                            </a:solidFill>
                            <a:latin typeface="Cambria Math" panose="02040503050406030204" pitchFamily="18" charset="0"/>
                            <a:ea typeface="Cambria Math" panose="02040503050406030204" pitchFamily="18" charset="0"/>
                          </a:rPr>
                          <m:t>𝑥</m:t>
                        </m:r>
                      </m:e>
                      <m:sub>
                        <m:r>
                          <a:rPr lang="en-US" sz="2100" i="1" dirty="0">
                            <a:solidFill>
                              <a:srgbClr val="FF00FF"/>
                            </a:solidFill>
                            <a:latin typeface="Cambria Math" panose="02040503050406030204" pitchFamily="18" charset="0"/>
                            <a:ea typeface="Cambria Math" panose="02040503050406030204" pitchFamily="18" charset="0"/>
                          </a:rPr>
                          <m:t>1</m:t>
                        </m:r>
                      </m:sub>
                    </m:sSub>
                    <m:r>
                      <m:rPr>
                        <m:nor/>
                      </m:rPr>
                      <a:rPr lang="en-US" sz="2100" dirty="0">
                        <a:solidFill>
                          <a:srgbClr val="FF00FF"/>
                        </a:solidFill>
                        <a:latin typeface="Cambria Math" panose="02040503050406030204" pitchFamily="18" charset="0"/>
                        <a:ea typeface="Cambria Math" panose="02040503050406030204" pitchFamily="18" charset="0"/>
                      </a:rPr>
                      <m:t>, </m:t>
                    </m:r>
                    <m:sSub>
                      <m:sSubPr>
                        <m:ctrlPr>
                          <a:rPr lang="en-US" sz="2100" i="1" dirty="0">
                            <a:solidFill>
                              <a:srgbClr val="FF00FF"/>
                            </a:solidFill>
                            <a:latin typeface="Cambria Math" panose="02040503050406030204" pitchFamily="18" charset="0"/>
                          </a:rPr>
                        </m:ctrlPr>
                      </m:sSubPr>
                      <m:e>
                        <m:r>
                          <a:rPr lang="en-US" sz="2100" i="1" dirty="0">
                            <a:solidFill>
                              <a:srgbClr val="FF00FF"/>
                            </a:solidFill>
                            <a:latin typeface="Cambria Math" panose="02040503050406030204" pitchFamily="18" charset="0"/>
                            <a:ea typeface="Cambria Math" panose="02040503050406030204" pitchFamily="18" charset="0"/>
                          </a:rPr>
                          <m:t>𝑥</m:t>
                        </m:r>
                      </m:e>
                      <m:sub>
                        <m:r>
                          <a:rPr lang="en-US" sz="2100" i="1" dirty="0">
                            <a:solidFill>
                              <a:srgbClr val="FF00FF"/>
                            </a:solidFill>
                            <a:latin typeface="Cambria Math" panose="02040503050406030204" pitchFamily="18" charset="0"/>
                            <a:ea typeface="Cambria Math" panose="02040503050406030204" pitchFamily="18" charset="0"/>
                          </a:rPr>
                          <m:t>2</m:t>
                        </m:r>
                      </m:sub>
                    </m:sSub>
                    <m:r>
                      <m:rPr>
                        <m:nor/>
                      </m:rPr>
                      <a:rPr lang="en-US" sz="2100" dirty="0">
                        <a:solidFill>
                          <a:srgbClr val="FF00FF"/>
                        </a:solidFill>
                        <a:latin typeface="Cambria Math" panose="02040503050406030204" pitchFamily="18" charset="0"/>
                        <a:ea typeface="Cambria Math" panose="02040503050406030204" pitchFamily="18" charset="0"/>
                      </a:rPr>
                      <m:t>,…,</m:t>
                    </m:r>
                    <m:r>
                      <m:rPr>
                        <m:nor/>
                      </m:rPr>
                      <a:rPr lang="en-US" sz="2100" dirty="0">
                        <a:solidFill>
                          <a:srgbClr val="FF00FF"/>
                        </a:solidFill>
                      </a:rPr>
                      <m:t> </m:t>
                    </m:r>
                    <m:sSub>
                      <m:sSubPr>
                        <m:ctrlPr>
                          <a:rPr lang="en-US" sz="2100" i="1" dirty="0">
                            <a:solidFill>
                              <a:srgbClr val="FF00FF"/>
                            </a:solidFill>
                            <a:latin typeface="Cambria Math" panose="02040503050406030204" pitchFamily="18" charset="0"/>
                          </a:rPr>
                        </m:ctrlPr>
                      </m:sSubPr>
                      <m:e>
                        <m:r>
                          <a:rPr lang="en-US" sz="2100" i="1" dirty="0">
                            <a:solidFill>
                              <a:srgbClr val="FF00FF"/>
                            </a:solidFill>
                            <a:latin typeface="Cambria Math" panose="02040503050406030204" pitchFamily="18" charset="0"/>
                            <a:ea typeface="Cambria Math" panose="02040503050406030204" pitchFamily="18" charset="0"/>
                          </a:rPr>
                          <m:t>𝑥</m:t>
                        </m:r>
                      </m:e>
                      <m:sub>
                        <m:r>
                          <a:rPr lang="en-US" sz="2100" i="1" dirty="0">
                            <a:solidFill>
                              <a:srgbClr val="FF00FF"/>
                            </a:solidFill>
                            <a:latin typeface="Cambria Math" panose="02040503050406030204" pitchFamily="18" charset="0"/>
                            <a:ea typeface="Cambria Math" panose="02040503050406030204" pitchFamily="18" charset="0"/>
                          </a:rPr>
                          <m:t>𝑘</m:t>
                        </m:r>
                      </m:sub>
                    </m:sSub>
                  </m:oMath>
                </a14:m>
                <a:r>
                  <a:rPr lang="es-ES" sz="2100" dirty="0"/>
                  <a:t>), pero no se sabe a qué categoría pertenecen.  </a:t>
                </a:r>
              </a:p>
            </p:txBody>
          </p:sp>
        </mc:Choice>
        <mc:Fallback xmlns="">
          <p:sp>
            <p:nvSpPr>
              <p:cNvPr id="5" name="TextBox 4">
                <a:extLst>
                  <a:ext uri="{FF2B5EF4-FFF2-40B4-BE49-F238E27FC236}">
                    <a16:creationId xmlns:a16="http://schemas.microsoft.com/office/drawing/2014/main" id="{27F9ACCC-69A9-2F9C-CDA1-7EDE1332A429}"/>
                  </a:ext>
                </a:extLst>
              </p:cNvPr>
              <p:cNvSpPr txBox="1">
                <a:spLocks noRot="1" noChangeAspect="1" noMove="1" noResize="1" noEditPoints="1" noAdjustHandles="1" noChangeArrowheads="1" noChangeShapeType="1" noTextEdit="1"/>
              </p:cNvSpPr>
              <p:nvPr/>
            </p:nvSpPr>
            <p:spPr>
              <a:xfrm>
                <a:off x="940068" y="986895"/>
                <a:ext cx="10515600" cy="1461939"/>
              </a:xfrm>
              <a:prstGeom prst="rect">
                <a:avLst/>
              </a:prstGeom>
              <a:blipFill>
                <a:blip r:embed="rId2"/>
                <a:stretch>
                  <a:fillRect l="-696" t="-2500" b="-7083"/>
                </a:stretch>
              </a:blipFill>
            </p:spPr>
            <p:txBody>
              <a:bodyPr/>
              <a:lstStyle/>
              <a:p>
                <a:r>
                  <a:rPr lang="es-BO">
                    <a:noFill/>
                  </a:rPr>
                  <a:t> </a:t>
                </a:r>
              </a:p>
            </p:txBody>
          </p:sp>
        </mc:Fallback>
      </mc:AlternateContent>
      <p:graphicFrame>
        <p:nvGraphicFramePr>
          <p:cNvPr id="3" name="Table 6">
            <a:extLst>
              <a:ext uri="{FF2B5EF4-FFF2-40B4-BE49-F238E27FC236}">
                <a16:creationId xmlns:a16="http://schemas.microsoft.com/office/drawing/2014/main" id="{E50748CA-60B1-4EEE-9947-278DC46368D2}"/>
              </a:ext>
            </a:extLst>
          </p:cNvPr>
          <p:cNvGraphicFramePr>
            <a:graphicFrameLocks noGrp="1"/>
          </p:cNvGraphicFramePr>
          <p:nvPr>
            <p:extLst>
              <p:ext uri="{D42A27DB-BD31-4B8C-83A1-F6EECF244321}">
                <p14:modId xmlns:p14="http://schemas.microsoft.com/office/powerpoint/2010/main" val="3630424658"/>
              </p:ext>
            </p:extLst>
          </p:nvPr>
        </p:nvGraphicFramePr>
        <p:xfrm>
          <a:off x="1019208" y="3010482"/>
          <a:ext cx="9961080" cy="1686648"/>
        </p:xfrm>
        <a:graphic>
          <a:graphicData uri="http://schemas.openxmlformats.org/drawingml/2006/table">
            <a:tbl>
              <a:tblPr firstRow="1" bandRow="1">
                <a:tableStyleId>{00A15C55-8517-42AA-B614-E9B94910E393}</a:tableStyleId>
              </a:tblPr>
              <a:tblGrid>
                <a:gridCol w="1245135">
                  <a:extLst>
                    <a:ext uri="{9D8B030D-6E8A-4147-A177-3AD203B41FA5}">
                      <a16:colId xmlns:a16="http://schemas.microsoft.com/office/drawing/2014/main" val="666614086"/>
                    </a:ext>
                  </a:extLst>
                </a:gridCol>
                <a:gridCol w="1245135">
                  <a:extLst>
                    <a:ext uri="{9D8B030D-6E8A-4147-A177-3AD203B41FA5}">
                      <a16:colId xmlns:a16="http://schemas.microsoft.com/office/drawing/2014/main" val="1386479430"/>
                    </a:ext>
                  </a:extLst>
                </a:gridCol>
                <a:gridCol w="1245135">
                  <a:extLst>
                    <a:ext uri="{9D8B030D-6E8A-4147-A177-3AD203B41FA5}">
                      <a16:colId xmlns:a16="http://schemas.microsoft.com/office/drawing/2014/main" val="1500367179"/>
                    </a:ext>
                  </a:extLst>
                </a:gridCol>
                <a:gridCol w="1245135">
                  <a:extLst>
                    <a:ext uri="{9D8B030D-6E8A-4147-A177-3AD203B41FA5}">
                      <a16:colId xmlns:a16="http://schemas.microsoft.com/office/drawing/2014/main" val="2442422086"/>
                    </a:ext>
                  </a:extLst>
                </a:gridCol>
                <a:gridCol w="1245135">
                  <a:extLst>
                    <a:ext uri="{9D8B030D-6E8A-4147-A177-3AD203B41FA5}">
                      <a16:colId xmlns:a16="http://schemas.microsoft.com/office/drawing/2014/main" val="2363933767"/>
                    </a:ext>
                  </a:extLst>
                </a:gridCol>
                <a:gridCol w="1245135">
                  <a:extLst>
                    <a:ext uri="{9D8B030D-6E8A-4147-A177-3AD203B41FA5}">
                      <a16:colId xmlns:a16="http://schemas.microsoft.com/office/drawing/2014/main" val="2767515922"/>
                    </a:ext>
                  </a:extLst>
                </a:gridCol>
                <a:gridCol w="1245135">
                  <a:extLst>
                    <a:ext uri="{9D8B030D-6E8A-4147-A177-3AD203B41FA5}">
                      <a16:colId xmlns:a16="http://schemas.microsoft.com/office/drawing/2014/main" val="994092115"/>
                    </a:ext>
                  </a:extLst>
                </a:gridCol>
                <a:gridCol w="1245135">
                  <a:extLst>
                    <a:ext uri="{9D8B030D-6E8A-4147-A177-3AD203B41FA5}">
                      <a16:colId xmlns:a16="http://schemas.microsoft.com/office/drawing/2014/main" val="140045928"/>
                    </a:ext>
                  </a:extLst>
                </a:gridCol>
              </a:tblGrid>
              <a:tr h="541359">
                <a:tc>
                  <a:txBody>
                    <a:bodyPr/>
                    <a:lstStyle/>
                    <a:p>
                      <a:pPr algn="ctr" fontAlgn="b"/>
                      <a:r>
                        <a:rPr lang="es-BO" sz="1400" b="1" i="0" u="none" strike="noStrike" noProof="0">
                          <a:solidFill>
                            <a:srgbClr val="000000"/>
                          </a:solidFill>
                          <a:effectLst/>
                          <a:latin typeface="Calibri" panose="020F0502020204030204" pitchFamily="34" charset="0"/>
                        </a:rPr>
                        <a:t>fraude</a:t>
                      </a:r>
                      <a:endParaRPr lang="es-BO" sz="1400" b="1" i="0" u="none" strike="noStrike" noProof="0" dirty="0">
                        <a:solidFill>
                          <a:srgbClr val="000000"/>
                        </a:solidFill>
                        <a:effectLst/>
                        <a:latin typeface="Calibri" panose="020F0502020204030204" pitchFamily="34" charset="0"/>
                      </a:endParaRP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Distancia hogar</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Distancia transacción</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Precio compra</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Mismo vendedor</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chip</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pin</a:t>
                      </a:r>
                    </a:p>
                  </a:txBody>
                  <a:tcPr marL="7620" marR="7620" marT="7620" marB="0" anchor="ctr"/>
                </a:tc>
                <a:tc>
                  <a:txBody>
                    <a:bodyPr/>
                    <a:lstStyle/>
                    <a:p>
                      <a:pPr algn="ctr" fontAlgn="b"/>
                      <a:r>
                        <a:rPr lang="es-BO" sz="1400" b="1" i="0" u="none" strike="noStrike" noProof="0" dirty="0">
                          <a:solidFill>
                            <a:srgbClr val="000000"/>
                          </a:solidFill>
                          <a:effectLst/>
                          <a:latin typeface="Calibri" panose="020F0502020204030204" pitchFamily="34" charset="0"/>
                        </a:rPr>
                        <a:t>online</a:t>
                      </a:r>
                    </a:p>
                  </a:txBody>
                  <a:tcPr marL="7620" marR="7620" marT="7620" marB="0" anchor="ctr"/>
                </a:tc>
                <a:extLst>
                  <a:ext uri="{0D108BD9-81ED-4DB2-BD59-A6C34878D82A}">
                    <a16:rowId xmlns:a16="http://schemas.microsoft.com/office/drawing/2014/main" val="2394286469"/>
                  </a:ext>
                </a:extLst>
              </a:tr>
              <a:tr h="381763">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3.368130921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0.000407322</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5.563765736</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313739165"/>
                  </a:ext>
                </a:extLst>
              </a:tr>
              <a:tr h="381763">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16.48002988</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0.00046712</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0.446506611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1737781057"/>
                  </a:ext>
                </a:extLst>
              </a:tr>
              <a:tr h="381763">
                <a:tc>
                  <a:txBody>
                    <a:bodyPr/>
                    <a:lstStyle/>
                    <a:p>
                      <a:pPr algn="ctr" fontAlgn="b"/>
                      <a:r>
                        <a:rPr lang="en-US" sz="14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18.12902167</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0.000487633</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5.863290136</a:t>
                      </a:r>
                    </a:p>
                  </a:txBody>
                  <a:tcPr marL="7620" marR="7620" marT="7620" marB="0" anchor="ctr"/>
                </a:tc>
                <a:tc>
                  <a:txBody>
                    <a:bodyPr/>
                    <a:lstStyle/>
                    <a:p>
                      <a:pPr algn="ctr" fontAlgn="b"/>
                      <a:r>
                        <a:rPr lang="en-US" sz="1400" b="0" i="0" u="none" strike="noStrike">
                          <a:solidFill>
                            <a:srgbClr val="000000"/>
                          </a:solidFill>
                          <a:effectLst/>
                          <a:latin typeface="Calibri" panose="020F0502020204030204" pitchFamily="34" charset="0"/>
                        </a:rPr>
                        <a:t>1</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400" b="0" i="0" u="none" strike="noStrike" dirty="0">
                          <a:solidFill>
                            <a:srgbClr val="000000"/>
                          </a:solidFill>
                          <a:effectLst/>
                          <a:latin typeface="Calibri" panose="020F0502020204030204" pitchFamily="34" charset="0"/>
                        </a:rPr>
                        <a:t>1</a:t>
                      </a:r>
                    </a:p>
                  </a:txBody>
                  <a:tcPr marL="7620" marR="7620" marT="7620" marB="0" anchor="ctr"/>
                </a:tc>
                <a:extLst>
                  <a:ext uri="{0D108BD9-81ED-4DB2-BD59-A6C34878D82A}">
                    <a16:rowId xmlns:a16="http://schemas.microsoft.com/office/drawing/2014/main" val="3284053875"/>
                  </a:ext>
                </a:extLst>
              </a:tr>
            </a:tbl>
          </a:graphicData>
        </a:graphic>
      </p:graphicFrame>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8F733D1-931C-58EA-0021-7F0B7081BC98}"/>
                  </a:ext>
                </a:extLst>
              </p:cNvPr>
              <p:cNvSpPr/>
              <p:nvPr/>
            </p:nvSpPr>
            <p:spPr>
              <a:xfrm>
                <a:off x="2124776" y="2897204"/>
                <a:ext cx="9048016" cy="2319689"/>
              </a:xfrm>
              <a:prstGeom prst="rect">
                <a:avLst/>
              </a:prstGeom>
              <a:noFill/>
              <a:ln w="28575">
                <a:solidFill>
                  <a:srgbClr val="7030A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endParaRPr lang="es-BO" b="1" dirty="0">
                  <a:solidFill>
                    <a:srgbClr val="00B050"/>
                  </a:solidFill>
                </a:endParaRPr>
              </a:p>
              <a:p>
                <a:pPr algn="ctr"/>
                <a14:m>
                  <m:oMath xmlns:m="http://schemas.openxmlformats.org/officeDocument/2006/math">
                    <m:sSub>
                      <m:sSubPr>
                        <m:ctrlPr>
                          <a:rPr lang="en-US" sz="1800" i="1" dirty="0" smtClean="0">
                            <a:solidFill>
                              <a:srgbClr val="FF00FF"/>
                            </a:solidFill>
                            <a:latin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𝑥</m:t>
                        </m:r>
                      </m:e>
                      <m:sub>
                        <m:r>
                          <a:rPr lang="en-US" sz="1800" i="1" dirty="0">
                            <a:solidFill>
                              <a:srgbClr val="FF00FF"/>
                            </a:solidFill>
                            <a:latin typeface="Cambria Math" panose="02040503050406030204" pitchFamily="18" charset="0"/>
                            <a:ea typeface="Cambria Math" panose="02040503050406030204" pitchFamily="18" charset="0"/>
                          </a:rPr>
                          <m:t>1</m:t>
                        </m:r>
                      </m:sub>
                    </m:sSub>
                    <m:r>
                      <m:rPr>
                        <m:nor/>
                      </m:rPr>
                      <a:rPr lang="en-US" sz="1800" dirty="0">
                        <a:solidFill>
                          <a:srgbClr val="FF00FF"/>
                        </a:solidFill>
                        <a:latin typeface="Cambria Math" panose="02040503050406030204" pitchFamily="18" charset="0"/>
                        <a:ea typeface="Cambria Math" panose="02040503050406030204" pitchFamily="18" charset="0"/>
                      </a:rPr>
                      <m:t>, </m:t>
                    </m:r>
                    <m:sSub>
                      <m:sSubPr>
                        <m:ctrlPr>
                          <a:rPr lang="en-US" sz="1800" i="1" dirty="0">
                            <a:solidFill>
                              <a:srgbClr val="FF00FF"/>
                            </a:solidFill>
                            <a:latin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𝑥</m:t>
                        </m:r>
                      </m:e>
                      <m:sub>
                        <m:r>
                          <a:rPr lang="en-US" sz="1800" i="1" dirty="0">
                            <a:solidFill>
                              <a:srgbClr val="FF00FF"/>
                            </a:solidFill>
                            <a:latin typeface="Cambria Math" panose="02040503050406030204" pitchFamily="18" charset="0"/>
                            <a:ea typeface="Cambria Math" panose="02040503050406030204" pitchFamily="18" charset="0"/>
                          </a:rPr>
                          <m:t>2</m:t>
                        </m:r>
                      </m:sub>
                    </m:sSub>
                    <m:r>
                      <m:rPr>
                        <m:nor/>
                      </m:rPr>
                      <a:rPr lang="en-US" sz="1800" dirty="0">
                        <a:solidFill>
                          <a:srgbClr val="FF00FF"/>
                        </a:solidFill>
                        <a:latin typeface="Cambria Math" panose="02040503050406030204" pitchFamily="18" charset="0"/>
                        <a:ea typeface="Cambria Math" panose="02040503050406030204" pitchFamily="18" charset="0"/>
                      </a:rPr>
                      <m:t>,…,</m:t>
                    </m:r>
                    <m:r>
                      <m:rPr>
                        <m:nor/>
                      </m:rPr>
                      <a:rPr lang="en-US" sz="1800" dirty="0">
                        <a:solidFill>
                          <a:srgbClr val="FF00FF"/>
                        </a:solidFill>
                      </a:rPr>
                      <m:t> </m:t>
                    </m:r>
                    <m:sSub>
                      <m:sSubPr>
                        <m:ctrlPr>
                          <a:rPr lang="en-US" sz="1800" i="1" dirty="0">
                            <a:solidFill>
                              <a:srgbClr val="FF00FF"/>
                            </a:solidFill>
                            <a:latin typeface="Cambria Math" panose="02040503050406030204" pitchFamily="18" charset="0"/>
                          </a:rPr>
                        </m:ctrlPr>
                      </m:sSubPr>
                      <m:e>
                        <m:r>
                          <a:rPr lang="en-US" sz="1800" i="1" dirty="0">
                            <a:solidFill>
                              <a:srgbClr val="FF00FF"/>
                            </a:solidFill>
                            <a:latin typeface="Cambria Math" panose="02040503050406030204" pitchFamily="18" charset="0"/>
                            <a:ea typeface="Cambria Math" panose="02040503050406030204" pitchFamily="18" charset="0"/>
                          </a:rPr>
                          <m:t>𝑥</m:t>
                        </m:r>
                      </m:e>
                      <m:sub>
                        <m:r>
                          <a:rPr lang="en-US" sz="1800" i="1" dirty="0">
                            <a:solidFill>
                              <a:srgbClr val="FF00FF"/>
                            </a:solidFill>
                            <a:latin typeface="Cambria Math" panose="02040503050406030204" pitchFamily="18" charset="0"/>
                            <a:ea typeface="Cambria Math" panose="02040503050406030204" pitchFamily="18" charset="0"/>
                          </a:rPr>
                          <m:t>𝑘</m:t>
                        </m:r>
                      </m:sub>
                    </m:sSub>
                  </m:oMath>
                </a14:m>
                <a:r>
                  <a:rPr lang="es-ES" sz="1800" dirty="0"/>
                  <a:t>)</a:t>
                </a:r>
                <a:r>
                  <a:rPr lang="es-BO" dirty="0">
                    <a:solidFill>
                      <a:srgbClr val="7030A0"/>
                    </a:solidFill>
                  </a:rPr>
                  <a:t>variables potencialmente explicativas (inputs/</a:t>
                </a:r>
                <a:r>
                  <a:rPr lang="es-BO" dirty="0" err="1">
                    <a:solidFill>
                      <a:srgbClr val="7030A0"/>
                    </a:solidFill>
                  </a:rPr>
                  <a:t>features</a:t>
                </a:r>
                <a:r>
                  <a:rPr lang="es-BO" dirty="0">
                    <a:solidFill>
                      <a:srgbClr val="7030A0"/>
                    </a:solidFill>
                  </a:rPr>
                  <a:t>)</a:t>
                </a:r>
              </a:p>
            </p:txBody>
          </p:sp>
        </mc:Choice>
        <mc:Fallback xmlns="">
          <p:sp>
            <p:nvSpPr>
              <p:cNvPr id="4" name="Rectangle 3">
                <a:extLst>
                  <a:ext uri="{FF2B5EF4-FFF2-40B4-BE49-F238E27FC236}">
                    <a16:creationId xmlns:a16="http://schemas.microsoft.com/office/drawing/2014/main" id="{98F733D1-931C-58EA-0021-7F0B7081BC98}"/>
                  </a:ext>
                </a:extLst>
              </p:cNvPr>
              <p:cNvSpPr>
                <a:spLocks noRot="1" noChangeAspect="1" noMove="1" noResize="1" noEditPoints="1" noAdjustHandles="1" noChangeArrowheads="1" noChangeShapeType="1" noTextEdit="1"/>
              </p:cNvSpPr>
              <p:nvPr/>
            </p:nvSpPr>
            <p:spPr>
              <a:xfrm>
                <a:off x="2124776" y="2897204"/>
                <a:ext cx="9048016" cy="2319689"/>
              </a:xfrm>
              <a:prstGeom prst="rect">
                <a:avLst/>
              </a:prstGeom>
              <a:blipFill>
                <a:blip r:embed="rId3"/>
                <a:stretch>
                  <a:fillRect/>
                </a:stretch>
              </a:blipFill>
              <a:ln w="28575">
                <a:solidFill>
                  <a:srgbClr val="7030A0"/>
                </a:solidFill>
                <a:prstDash val="dash"/>
              </a:ln>
            </p:spPr>
            <p:txBody>
              <a:bodyPr/>
              <a:lstStyle/>
              <a:p>
                <a:r>
                  <a:rPr lang="es-BO">
                    <a:noFill/>
                  </a:rPr>
                  <a:t> </a:t>
                </a:r>
              </a:p>
            </p:txBody>
          </p:sp>
        </mc:Fallback>
      </mc:AlternateContent>
      <p:sp>
        <p:nvSpPr>
          <p:cNvPr id="6" name="TextBox 5">
            <a:extLst>
              <a:ext uri="{FF2B5EF4-FFF2-40B4-BE49-F238E27FC236}">
                <a16:creationId xmlns:a16="http://schemas.microsoft.com/office/drawing/2014/main" id="{651F48BF-4DBA-1A4F-C32F-8BDCA040A4AD}"/>
              </a:ext>
            </a:extLst>
          </p:cNvPr>
          <p:cNvSpPr txBox="1"/>
          <p:nvPr/>
        </p:nvSpPr>
        <p:spPr>
          <a:xfrm>
            <a:off x="3424187" y="5330171"/>
            <a:ext cx="6097604" cy="1200329"/>
          </a:xfrm>
          <a:prstGeom prst="rect">
            <a:avLst/>
          </a:prstGeom>
          <a:noFill/>
        </p:spPr>
        <p:txBody>
          <a:bodyPr wrap="square">
            <a:spAutoFit/>
          </a:bodyPr>
          <a:lstStyle/>
          <a:p>
            <a:pPr algn="ctr"/>
            <a:r>
              <a:rPr lang="es-BO" sz="2400" b="1" dirty="0">
                <a:solidFill>
                  <a:srgbClr val="7030A0"/>
                </a:solidFill>
              </a:rPr>
              <a:t>Etiquetas no existen, objetivo es etiquetar:</a:t>
            </a:r>
          </a:p>
          <a:p>
            <a:pPr algn="ctr"/>
            <a:r>
              <a:rPr lang="es-BO" sz="2400" dirty="0">
                <a:solidFill>
                  <a:srgbClr val="7030A0"/>
                </a:solidFill>
              </a:rPr>
              <a:t>1: Caso de fraude</a:t>
            </a:r>
          </a:p>
          <a:p>
            <a:pPr algn="ctr"/>
            <a:r>
              <a:rPr lang="es-BO" sz="2400" dirty="0">
                <a:solidFill>
                  <a:srgbClr val="7030A0"/>
                </a:solidFill>
              </a:rPr>
              <a:t>0: Caso de no fraude</a:t>
            </a:r>
          </a:p>
        </p:txBody>
      </p:sp>
    </p:spTree>
    <p:extLst>
      <p:ext uri="{BB962C8B-B14F-4D97-AF65-F5344CB8AC3E}">
        <p14:creationId xmlns:p14="http://schemas.microsoft.com/office/powerpoint/2010/main" val="1089544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9E0FF8B5-3D20-3813-739E-E9DAB7C648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087" r="9090" b="-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D7226-FB71-4440-64B0-BE9B32C62768}"/>
              </a:ext>
            </a:extLst>
          </p:cNvPr>
          <p:cNvSpPr>
            <a:spLocks noGrp="1"/>
          </p:cNvSpPr>
          <p:nvPr>
            <p:ph type="title"/>
          </p:nvPr>
        </p:nvSpPr>
        <p:spPr>
          <a:xfrm>
            <a:off x="371094" y="1161288"/>
            <a:ext cx="3438144" cy="1124712"/>
          </a:xfrm>
        </p:spPr>
        <p:txBody>
          <a:bodyPr anchor="b">
            <a:normAutofit/>
          </a:bodyPr>
          <a:lstStyle/>
          <a:p>
            <a:r>
              <a:rPr lang="es-BO" sz="3600" dirty="0">
                <a:solidFill>
                  <a:srgbClr val="C55A11"/>
                </a:solidFill>
              </a:rPr>
              <a:t>Métricas de evaluación </a:t>
            </a:r>
          </a:p>
        </p:txBody>
      </p:sp>
      <p:sp>
        <p:nvSpPr>
          <p:cNvPr id="2059" name="Rectangle 20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25D5538-1F91-6396-557D-13A377A84E46}"/>
              </a:ext>
            </a:extLst>
          </p:cNvPr>
          <p:cNvSpPr>
            <a:spLocks noGrp="1"/>
          </p:cNvSpPr>
          <p:nvPr>
            <p:ph idx="1"/>
          </p:nvPr>
        </p:nvSpPr>
        <p:spPr>
          <a:xfrm>
            <a:off x="371094" y="2718053"/>
            <a:ext cx="4152780" cy="3933003"/>
          </a:xfrm>
        </p:spPr>
        <p:txBody>
          <a:bodyPr anchor="t">
            <a:normAutofit lnSpcReduction="10000"/>
          </a:bodyPr>
          <a:lstStyle/>
          <a:p>
            <a:r>
              <a:rPr lang="es-ES" dirty="0">
                <a:solidFill>
                  <a:schemeClr val="bg1"/>
                </a:solidFill>
              </a:rPr>
              <a:t>Las métricas de evaluación dependen de si el objetivo es </a:t>
            </a:r>
            <a:r>
              <a:rPr lang="es-ES" dirty="0">
                <a:solidFill>
                  <a:schemeClr val="accent2">
                    <a:lumMod val="75000"/>
                  </a:schemeClr>
                </a:solidFill>
              </a:rPr>
              <a:t>clasificación</a:t>
            </a:r>
            <a:r>
              <a:rPr lang="es-ES" dirty="0">
                <a:solidFill>
                  <a:schemeClr val="bg1"/>
                </a:solidFill>
              </a:rPr>
              <a:t> o </a:t>
            </a:r>
            <a:r>
              <a:rPr lang="es-ES" dirty="0">
                <a:solidFill>
                  <a:schemeClr val="accent2">
                    <a:lumMod val="75000"/>
                  </a:schemeClr>
                </a:solidFill>
              </a:rPr>
              <a:t>regresión</a:t>
            </a:r>
            <a:endParaRPr lang="es-ES" dirty="0">
              <a:solidFill>
                <a:schemeClr val="bg1"/>
              </a:solidFill>
            </a:endParaRPr>
          </a:p>
          <a:p>
            <a:r>
              <a:rPr lang="es-ES" dirty="0">
                <a:solidFill>
                  <a:schemeClr val="bg1"/>
                </a:solidFill>
              </a:rPr>
              <a:t>En </a:t>
            </a:r>
            <a:r>
              <a:rPr lang="es-ES" dirty="0">
                <a:solidFill>
                  <a:schemeClr val="accent2">
                    <a:lumMod val="75000"/>
                  </a:schemeClr>
                </a:solidFill>
              </a:rPr>
              <a:t>clasificación</a:t>
            </a:r>
            <a:r>
              <a:rPr lang="es-ES" dirty="0">
                <a:solidFill>
                  <a:schemeClr val="bg1"/>
                </a:solidFill>
              </a:rPr>
              <a:t> se evalúan variables nominales u ordinales</a:t>
            </a:r>
          </a:p>
          <a:p>
            <a:r>
              <a:rPr lang="es-ES" dirty="0">
                <a:solidFill>
                  <a:schemeClr val="bg1"/>
                </a:solidFill>
              </a:rPr>
              <a:t>En </a:t>
            </a:r>
            <a:r>
              <a:rPr lang="es-ES" dirty="0">
                <a:solidFill>
                  <a:schemeClr val="accent2">
                    <a:lumMod val="75000"/>
                  </a:schemeClr>
                </a:solidFill>
              </a:rPr>
              <a:t>regresión</a:t>
            </a:r>
            <a:r>
              <a:rPr lang="es-ES" dirty="0">
                <a:solidFill>
                  <a:schemeClr val="bg1"/>
                </a:solidFill>
              </a:rPr>
              <a:t> se evalúan variables numéricas (continuas o enteras)</a:t>
            </a:r>
          </a:p>
        </p:txBody>
      </p:sp>
    </p:spTree>
    <p:extLst>
      <p:ext uri="{BB962C8B-B14F-4D97-AF65-F5344CB8AC3E}">
        <p14:creationId xmlns:p14="http://schemas.microsoft.com/office/powerpoint/2010/main" val="2256412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CC3DDCC4-7E03-A6C0-361D-8D8E65DAC0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28" r="9090" b="11458"/>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D7226-FB71-4440-64B0-BE9B32C62768}"/>
              </a:ext>
            </a:extLst>
          </p:cNvPr>
          <p:cNvSpPr>
            <a:spLocks noGrp="1"/>
          </p:cNvSpPr>
          <p:nvPr>
            <p:ph type="title"/>
          </p:nvPr>
        </p:nvSpPr>
        <p:spPr>
          <a:xfrm>
            <a:off x="371094" y="827773"/>
            <a:ext cx="3438144" cy="1564105"/>
          </a:xfrm>
        </p:spPr>
        <p:txBody>
          <a:bodyPr anchor="b">
            <a:normAutofit/>
          </a:bodyPr>
          <a:lstStyle/>
          <a:p>
            <a:r>
              <a:rPr lang="es-BO" sz="3200" dirty="0">
                <a:solidFill>
                  <a:schemeClr val="accent2">
                    <a:lumMod val="75000"/>
                  </a:schemeClr>
                </a:solidFill>
              </a:rPr>
              <a:t>Métricas de evaluación: clasificación   </a:t>
            </a:r>
          </a:p>
        </p:txBody>
      </p:sp>
      <p:sp>
        <p:nvSpPr>
          <p:cNvPr id="6155" name="Rectangle 615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7" name="Rectangle 61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1D9A44-4F44-2B85-32D0-451AE9194FA0}"/>
                  </a:ext>
                </a:extLst>
              </p:cNvPr>
              <p:cNvSpPr txBox="1"/>
              <p:nvPr/>
            </p:nvSpPr>
            <p:spPr>
              <a:xfrm>
                <a:off x="245966" y="2833134"/>
                <a:ext cx="6876730" cy="3595151"/>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2400" b="0" i="0" dirty="0" err="1">
                    <a:solidFill>
                      <a:srgbClr val="C55A11"/>
                    </a:solidFill>
                    <a:latin typeface="Cambria Math" panose="02040503050406030204" pitchFamily="18" charset="0"/>
                  </a:rPr>
                  <a:t>Exactitud</a:t>
                </a:r>
                <a:r>
                  <a:rPr lang="en-US" sz="2400" b="0" i="0" dirty="0">
                    <a:solidFill>
                      <a:srgbClr val="C55A11"/>
                    </a:solidFill>
                    <a:latin typeface="Cambria Math" panose="02040503050406030204" pitchFamily="18" charset="0"/>
                  </a:rPr>
                  <a:t> (accuracy):</a:t>
                </a:r>
              </a:p>
              <a:p>
                <a:pPr>
                  <a:spcAft>
                    <a:spcPts val="600"/>
                  </a:spcAft>
                </a:pPr>
                <a14:m>
                  <m:oMathPara xmlns:m="http://schemas.openxmlformats.org/officeDocument/2006/math">
                    <m:oMathParaPr>
                      <m:jc m:val="left"/>
                    </m:oMathParaPr>
                    <m:oMath xmlns:m="http://schemas.openxmlformats.org/officeDocument/2006/math">
                      <m:r>
                        <m:rPr>
                          <m:sty m:val="p"/>
                        </m:rPr>
                        <a:rPr lang="en-US" sz="2400" b="0" i="0" dirty="0" smtClean="0">
                          <a:solidFill>
                            <a:schemeClr val="bg1"/>
                          </a:solidFill>
                          <a:latin typeface="Cambria Math" panose="02040503050406030204" pitchFamily="18" charset="0"/>
                        </a:rPr>
                        <m:t>E</m:t>
                      </m:r>
                      <m:r>
                        <m:rPr>
                          <m:sty m:val="p"/>
                        </m:rPr>
                        <a:rPr lang="es-ES" sz="2400" i="0" dirty="0" err="1" smtClean="0">
                          <a:solidFill>
                            <a:schemeClr val="bg1"/>
                          </a:solidFill>
                          <a:latin typeface="Cambria Math" panose="02040503050406030204" pitchFamily="18" charset="0"/>
                        </a:rPr>
                        <m:t>xactitud</m:t>
                      </m:r>
                      <m:r>
                        <a:rPr lang="es-ES" sz="2400" i="0" dirty="0" smtClean="0">
                          <a:solidFill>
                            <a:schemeClr val="bg1"/>
                          </a:solidFill>
                          <a:latin typeface="Cambria Math" panose="02040503050406030204" pitchFamily="18" charset="0"/>
                        </a:rPr>
                        <m:t> </m:t>
                      </m:r>
                      <m:r>
                        <a:rPr lang="en-US" sz="2400" b="0" i="0" dirty="0" smtClean="0">
                          <a:solidFill>
                            <a:schemeClr val="bg1"/>
                          </a:solidFill>
                          <a:latin typeface="Cambria Math" panose="02040503050406030204" pitchFamily="18" charset="0"/>
                        </a:rPr>
                        <m:t>=</m:t>
                      </m:r>
                      <m:f>
                        <m:fPr>
                          <m:ctrlPr>
                            <a:rPr lang="en-US" sz="2400" b="0" i="1" dirty="0" smtClean="0">
                              <a:solidFill>
                                <a:schemeClr val="bg1"/>
                              </a:solidFill>
                              <a:latin typeface="Cambria Math" panose="02040503050406030204" pitchFamily="18" charset="0"/>
                            </a:rPr>
                          </m:ctrlPr>
                        </m:fPr>
                        <m:num>
                          <m:r>
                            <m:rPr>
                              <m:sty m:val="p"/>
                            </m:rPr>
                            <a:rPr lang="en-US" sz="2400" b="0" i="0" dirty="0" smtClean="0">
                              <a:solidFill>
                                <a:schemeClr val="bg1"/>
                              </a:solidFill>
                              <a:latin typeface="Cambria Math" panose="02040503050406030204" pitchFamily="18" charset="0"/>
                            </a:rPr>
                            <m:t>n</m:t>
                          </m:r>
                          <m:r>
                            <m:rPr>
                              <m:nor/>
                            </m:rPr>
                            <a:rPr lang="es-ES" sz="2400" dirty="0">
                              <a:solidFill>
                                <a:schemeClr val="bg1"/>
                              </a:solidFill>
                            </a:rPr>
                            <m:t>ú</m:t>
                          </m:r>
                          <m:r>
                            <m:rPr>
                              <m:sty m:val="p"/>
                            </m:rPr>
                            <a:rPr lang="en-US" sz="2400" b="0" i="0" dirty="0" smtClean="0">
                              <a:solidFill>
                                <a:schemeClr val="bg1"/>
                              </a:solidFill>
                              <a:latin typeface="Cambria Math" panose="02040503050406030204" pitchFamily="18" charset="0"/>
                            </a:rPr>
                            <m:t>mero</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de</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predicciones</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correctas</m:t>
                          </m:r>
                        </m:num>
                        <m:den>
                          <m:r>
                            <m:rPr>
                              <m:sty m:val="p"/>
                            </m:rPr>
                            <a:rPr lang="en-US" sz="2400" b="0" i="0" dirty="0" smtClean="0">
                              <a:solidFill>
                                <a:schemeClr val="bg1"/>
                              </a:solidFill>
                              <a:latin typeface="Cambria Math" panose="02040503050406030204" pitchFamily="18" charset="0"/>
                            </a:rPr>
                            <m:t>total</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de</m:t>
                          </m:r>
                          <m:r>
                            <a:rPr lang="en-US" sz="2400" b="0" i="0" dirty="0" smtClean="0">
                              <a:solidFill>
                                <a:schemeClr val="bg1"/>
                              </a:solidFill>
                              <a:latin typeface="Cambria Math" panose="02040503050406030204" pitchFamily="18" charset="0"/>
                            </a:rPr>
                            <m:t> </m:t>
                          </m:r>
                          <m:r>
                            <m:rPr>
                              <m:sty m:val="p"/>
                            </m:rPr>
                            <a:rPr lang="en-US" sz="2400" b="0" i="0" dirty="0" smtClean="0">
                              <a:solidFill>
                                <a:schemeClr val="bg1"/>
                              </a:solidFill>
                              <a:latin typeface="Cambria Math" panose="02040503050406030204" pitchFamily="18" charset="0"/>
                            </a:rPr>
                            <m:t>predicciones</m:t>
                          </m:r>
                        </m:den>
                      </m:f>
                    </m:oMath>
                  </m:oMathPara>
                </a14:m>
                <a:endParaRPr lang="es-ES" sz="2400" dirty="0">
                  <a:solidFill>
                    <a:schemeClr val="bg1"/>
                  </a:solidFill>
                </a:endParaRPr>
              </a:p>
              <a:p>
                <a:pPr algn="l"/>
                <a:endParaRPr lang="es-ES" sz="2400" b="0" i="0" dirty="0">
                  <a:solidFill>
                    <a:srgbClr val="C55A11"/>
                  </a:solidFill>
                  <a:effectLst/>
                  <a:latin typeface="Söhne"/>
                </a:endParaRPr>
              </a:p>
              <a:p>
                <a:pPr marL="342900" indent="-342900" algn="l">
                  <a:buFont typeface="Arial" panose="020B0604020202020204" pitchFamily="34" charset="0"/>
                  <a:buChar char="•"/>
                </a:pPr>
                <a:r>
                  <a:rPr lang="es-ES" sz="2400" b="0" i="0" dirty="0" err="1">
                    <a:solidFill>
                      <a:srgbClr val="C55A11"/>
                    </a:solidFill>
                    <a:effectLst/>
                    <a:latin typeface="Söhne"/>
                  </a:rPr>
                  <a:t>Area</a:t>
                </a:r>
                <a:r>
                  <a:rPr lang="es-ES" sz="2400" b="0" i="0" dirty="0">
                    <a:solidFill>
                      <a:srgbClr val="C55A11"/>
                    </a:solidFill>
                    <a:effectLst/>
                    <a:latin typeface="Söhne"/>
                  </a:rPr>
                  <a:t> bajo la curva (AUC): </a:t>
                </a:r>
                <a:r>
                  <a:rPr lang="es-ES" sz="2400" b="0" i="0" dirty="0">
                    <a:solidFill>
                      <a:srgbClr val="D1D5DB"/>
                    </a:solidFill>
                    <a:effectLst/>
                    <a:latin typeface="Söhne"/>
                  </a:rPr>
                  <a:t>En el contexto de la curva ROC (Receiver </a:t>
                </a:r>
                <a:r>
                  <a:rPr lang="es-ES" sz="2400" b="0" i="0" dirty="0" err="1">
                    <a:solidFill>
                      <a:srgbClr val="D1D5DB"/>
                    </a:solidFill>
                    <a:effectLst/>
                    <a:latin typeface="Söhne"/>
                  </a:rPr>
                  <a:t>Operating</a:t>
                </a:r>
                <a:r>
                  <a:rPr lang="es-ES" sz="2400" b="0" i="0" dirty="0">
                    <a:solidFill>
                      <a:srgbClr val="D1D5DB"/>
                    </a:solidFill>
                    <a:effectLst/>
                    <a:latin typeface="Söhne"/>
                  </a:rPr>
                  <a:t> </a:t>
                </a:r>
                <a:r>
                  <a:rPr lang="es-ES" sz="2400" b="0" i="0" dirty="0" err="1">
                    <a:solidFill>
                      <a:srgbClr val="D1D5DB"/>
                    </a:solidFill>
                    <a:effectLst/>
                    <a:latin typeface="Söhne"/>
                  </a:rPr>
                  <a:t>Characteristic</a:t>
                </a:r>
                <a:r>
                  <a:rPr lang="es-ES" sz="2400" b="0" i="0" dirty="0">
                    <a:solidFill>
                      <a:srgbClr val="D1D5DB"/>
                    </a:solidFill>
                    <a:effectLst/>
                    <a:latin typeface="Söhne"/>
                  </a:rPr>
                  <a:t>), el AUC representa el área debajo de la curva ROC. </a:t>
                </a:r>
              </a:p>
              <a:p>
                <a:pPr algn="l"/>
                <a:r>
                  <a:rPr lang="es-ES" sz="2400" b="0" i="0" dirty="0">
                    <a:solidFill>
                      <a:srgbClr val="D1D5DB"/>
                    </a:solidFill>
                    <a:effectLst/>
                    <a:latin typeface="Söhne"/>
                  </a:rPr>
                  <a:t>La curva ROC muestra la relación entre la </a:t>
                </a:r>
                <a:r>
                  <a:rPr lang="es-ES" sz="2400" b="0" i="0" dirty="0">
                    <a:solidFill>
                      <a:srgbClr val="FF66FF"/>
                    </a:solidFill>
                    <a:effectLst/>
                    <a:latin typeface="Söhne"/>
                  </a:rPr>
                  <a:t>tasa de verdaderos positivos </a:t>
                </a:r>
                <a:r>
                  <a:rPr lang="es-ES" sz="2400" b="0" i="0" dirty="0">
                    <a:solidFill>
                      <a:srgbClr val="D1D5DB"/>
                    </a:solidFill>
                    <a:effectLst/>
                    <a:latin typeface="Söhne"/>
                  </a:rPr>
                  <a:t>y la </a:t>
                </a:r>
                <a:r>
                  <a:rPr lang="es-ES" sz="2400" b="0" i="0" dirty="0">
                    <a:solidFill>
                      <a:srgbClr val="FF66FF"/>
                    </a:solidFill>
                    <a:effectLst/>
                    <a:latin typeface="Söhne"/>
                  </a:rPr>
                  <a:t>tasa de falsos positivos</a:t>
                </a:r>
                <a:endParaRPr lang="es-ES" sz="2400" b="0" i="0" dirty="0">
                  <a:solidFill>
                    <a:srgbClr val="D1D5DB"/>
                  </a:solidFill>
                  <a:effectLst/>
                  <a:latin typeface="Söhne"/>
                </a:endParaRPr>
              </a:p>
            </p:txBody>
          </p:sp>
        </mc:Choice>
        <mc:Fallback xmlns="">
          <p:sp>
            <p:nvSpPr>
              <p:cNvPr id="6" name="TextBox 5">
                <a:extLst>
                  <a:ext uri="{FF2B5EF4-FFF2-40B4-BE49-F238E27FC236}">
                    <a16:creationId xmlns:a16="http://schemas.microsoft.com/office/drawing/2014/main" id="{4C1D9A44-4F44-2B85-32D0-451AE9194FA0}"/>
                  </a:ext>
                </a:extLst>
              </p:cNvPr>
              <p:cNvSpPr txBox="1">
                <a:spLocks noRot="1" noChangeAspect="1" noMove="1" noResize="1" noEditPoints="1" noAdjustHandles="1" noChangeArrowheads="1" noChangeShapeType="1" noTextEdit="1"/>
              </p:cNvSpPr>
              <p:nvPr/>
            </p:nvSpPr>
            <p:spPr>
              <a:xfrm>
                <a:off x="245966" y="2833134"/>
                <a:ext cx="6876730" cy="3595151"/>
              </a:xfrm>
              <a:prstGeom prst="rect">
                <a:avLst/>
              </a:prstGeom>
              <a:blipFill>
                <a:blip r:embed="rId3"/>
                <a:stretch>
                  <a:fillRect l="-1330" t="-1356" r="-1773" b="-2881"/>
                </a:stretch>
              </a:blipFill>
            </p:spPr>
            <p:txBody>
              <a:bodyPr/>
              <a:lstStyle/>
              <a:p>
                <a:r>
                  <a:rPr lang="es-BO">
                    <a:noFill/>
                  </a:rPr>
                  <a:t> </a:t>
                </a:r>
              </a:p>
            </p:txBody>
          </p:sp>
        </mc:Fallback>
      </mc:AlternateContent>
    </p:spTree>
    <p:extLst>
      <p:ext uri="{BB962C8B-B14F-4D97-AF65-F5344CB8AC3E}">
        <p14:creationId xmlns:p14="http://schemas.microsoft.com/office/powerpoint/2010/main" val="1204153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536FCD20-858C-7EEB-459C-93541066EA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5" r="9090" b="336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1" name="Rectangle 71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C1D9A44-4F44-2B85-32D0-451AE9194FA0}"/>
              </a:ext>
            </a:extLst>
          </p:cNvPr>
          <p:cNvSpPr txBox="1"/>
          <p:nvPr/>
        </p:nvSpPr>
        <p:spPr>
          <a:xfrm>
            <a:off x="371094" y="2718054"/>
            <a:ext cx="4152780" cy="3856962"/>
          </a:xfrm>
          <a:prstGeom prst="rect">
            <a:avLst/>
          </a:prstGeom>
        </p:spPr>
        <p:txBody>
          <a:bodyPr vert="horz" lIns="91440" tIns="45720" rIns="91440" bIns="45720" rtlCol="0" anchor="t">
            <a:normAutofit/>
          </a:bodyPr>
          <a:lstStyle/>
          <a:p>
            <a:pPr>
              <a:lnSpc>
                <a:spcPct val="90000"/>
              </a:lnSpc>
              <a:spcAft>
                <a:spcPts val="600"/>
              </a:spcAft>
            </a:pPr>
            <a:r>
              <a:rPr lang="es-ES" b="0" i="0" dirty="0">
                <a:solidFill>
                  <a:srgbClr val="C55A11"/>
                </a:solidFill>
                <a:effectLst/>
              </a:rPr>
              <a:t>Verdaderos Positivos (TP): </a:t>
            </a:r>
            <a:r>
              <a:rPr lang="es-ES" b="0" i="0" dirty="0">
                <a:solidFill>
                  <a:schemeClr val="bg1"/>
                </a:solidFill>
                <a:effectLst/>
              </a:rPr>
              <a:t>Número de casos positivos que el modelo clasificó correctamente.</a:t>
            </a:r>
          </a:p>
          <a:p>
            <a:pPr lvl="1">
              <a:lnSpc>
                <a:spcPct val="90000"/>
              </a:lnSpc>
              <a:spcAft>
                <a:spcPts val="600"/>
              </a:spcAft>
            </a:pPr>
            <a:r>
              <a:rPr lang="es-ES" dirty="0">
                <a:solidFill>
                  <a:srgbClr val="FF66FF"/>
                </a:solidFill>
              </a:rPr>
              <a:t>Ejemplo: casos de fraude que fueron correctamente clasificados como casos de fraude</a:t>
            </a:r>
            <a:endParaRPr lang="es-ES" b="0" i="0" dirty="0">
              <a:solidFill>
                <a:srgbClr val="FF66FF"/>
              </a:solidFill>
              <a:effectLst/>
            </a:endParaRPr>
          </a:p>
          <a:p>
            <a:pPr>
              <a:lnSpc>
                <a:spcPct val="90000"/>
              </a:lnSpc>
              <a:spcAft>
                <a:spcPts val="600"/>
              </a:spcAft>
            </a:pPr>
            <a:r>
              <a:rPr lang="es-ES" b="0" i="0" dirty="0">
                <a:solidFill>
                  <a:srgbClr val="C55A11"/>
                </a:solidFill>
                <a:effectLst/>
              </a:rPr>
              <a:t>Falsos Positivos (FP): </a:t>
            </a:r>
            <a:r>
              <a:rPr lang="es-ES" b="0" i="0" dirty="0">
                <a:solidFill>
                  <a:schemeClr val="bg1"/>
                </a:solidFill>
                <a:effectLst/>
              </a:rPr>
              <a:t>Número de casos que el modelo clasificó incorrectamente como positivos cuando en realidad son negativos.</a:t>
            </a:r>
          </a:p>
          <a:p>
            <a:pPr lvl="1">
              <a:lnSpc>
                <a:spcPct val="90000"/>
              </a:lnSpc>
              <a:spcAft>
                <a:spcPts val="600"/>
              </a:spcAft>
            </a:pPr>
            <a:r>
              <a:rPr lang="es-ES" dirty="0">
                <a:solidFill>
                  <a:srgbClr val="FF66FF"/>
                </a:solidFill>
              </a:rPr>
              <a:t>Ejemplo: casos de </a:t>
            </a:r>
            <a:r>
              <a:rPr lang="es-ES" b="1" u="sng" dirty="0">
                <a:solidFill>
                  <a:srgbClr val="FF66FF"/>
                </a:solidFill>
              </a:rPr>
              <a:t>no fraude</a:t>
            </a:r>
            <a:r>
              <a:rPr lang="es-ES" u="sng" dirty="0">
                <a:solidFill>
                  <a:srgbClr val="FF66FF"/>
                </a:solidFill>
              </a:rPr>
              <a:t> </a:t>
            </a:r>
            <a:r>
              <a:rPr lang="es-ES" dirty="0">
                <a:solidFill>
                  <a:srgbClr val="FF66FF"/>
                </a:solidFill>
              </a:rPr>
              <a:t>que fueron incorrectamente clasificados como casos de </a:t>
            </a:r>
            <a:r>
              <a:rPr lang="es-ES" b="1" u="sng" dirty="0">
                <a:solidFill>
                  <a:srgbClr val="FF66FF"/>
                </a:solidFill>
              </a:rPr>
              <a:t>fraude</a:t>
            </a:r>
            <a:endParaRPr lang="es-ES" b="1" i="0" u="sng" dirty="0">
              <a:solidFill>
                <a:srgbClr val="FF66FF"/>
              </a:solidFill>
              <a:effectLst/>
            </a:endParaRPr>
          </a:p>
        </p:txBody>
      </p:sp>
      <p:sp>
        <p:nvSpPr>
          <p:cNvPr id="5" name="Title 1">
            <a:extLst>
              <a:ext uri="{FF2B5EF4-FFF2-40B4-BE49-F238E27FC236}">
                <a16:creationId xmlns:a16="http://schemas.microsoft.com/office/drawing/2014/main" id="{4B304271-C8C9-F6F9-CF09-1E5F0DD93BD9}"/>
              </a:ext>
            </a:extLst>
          </p:cNvPr>
          <p:cNvSpPr>
            <a:spLocks noGrp="1"/>
          </p:cNvSpPr>
          <p:nvPr>
            <p:ph type="title"/>
          </p:nvPr>
        </p:nvSpPr>
        <p:spPr>
          <a:xfrm>
            <a:off x="371094" y="827773"/>
            <a:ext cx="3438144" cy="1564105"/>
          </a:xfrm>
        </p:spPr>
        <p:txBody>
          <a:bodyPr anchor="b">
            <a:normAutofit/>
          </a:bodyPr>
          <a:lstStyle/>
          <a:p>
            <a:r>
              <a:rPr lang="es-BO" sz="3200" dirty="0">
                <a:solidFill>
                  <a:schemeClr val="accent2">
                    <a:lumMod val="75000"/>
                  </a:schemeClr>
                </a:solidFill>
              </a:rPr>
              <a:t>Métricas de evaluación: clasificación   </a:t>
            </a:r>
          </a:p>
        </p:txBody>
      </p:sp>
    </p:spTree>
    <p:extLst>
      <p:ext uri="{BB962C8B-B14F-4D97-AF65-F5344CB8AC3E}">
        <p14:creationId xmlns:p14="http://schemas.microsoft.com/office/powerpoint/2010/main" val="2209083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536FCD20-858C-7EEB-459C-93541066EA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5" r="9090" b="336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Rectangle 717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79" name="Rectangle 717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1" name="Rectangle 718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C1D9A44-4F44-2B85-32D0-451AE9194FA0}"/>
              </a:ext>
            </a:extLst>
          </p:cNvPr>
          <p:cNvSpPr txBox="1"/>
          <p:nvPr/>
        </p:nvSpPr>
        <p:spPr>
          <a:xfrm>
            <a:off x="371094" y="2718054"/>
            <a:ext cx="4152780" cy="3856962"/>
          </a:xfrm>
          <a:prstGeom prst="rect">
            <a:avLst/>
          </a:prstGeom>
        </p:spPr>
        <p:txBody>
          <a:bodyPr vert="horz" lIns="91440" tIns="45720" rIns="91440" bIns="45720" rtlCol="0" anchor="t">
            <a:normAutofit/>
          </a:bodyPr>
          <a:lstStyle/>
          <a:p>
            <a:pPr>
              <a:lnSpc>
                <a:spcPct val="90000"/>
              </a:lnSpc>
              <a:spcAft>
                <a:spcPts val="600"/>
              </a:spcAft>
            </a:pPr>
            <a:r>
              <a:rPr lang="es-ES" b="0" i="0" dirty="0">
                <a:solidFill>
                  <a:srgbClr val="C55A11"/>
                </a:solidFill>
                <a:effectLst/>
              </a:rPr>
              <a:t>Verdaderos Negativos (VN): </a:t>
            </a:r>
            <a:r>
              <a:rPr lang="es-ES" b="0" i="0" dirty="0">
                <a:solidFill>
                  <a:schemeClr val="bg1"/>
                </a:solidFill>
                <a:effectLst/>
              </a:rPr>
              <a:t>Número de casos negativos que el modelo clasificó correctamente.</a:t>
            </a:r>
          </a:p>
          <a:p>
            <a:pPr lvl="1">
              <a:lnSpc>
                <a:spcPct val="90000"/>
              </a:lnSpc>
              <a:spcAft>
                <a:spcPts val="600"/>
              </a:spcAft>
            </a:pPr>
            <a:r>
              <a:rPr lang="es-ES" dirty="0">
                <a:solidFill>
                  <a:srgbClr val="FF66FF"/>
                </a:solidFill>
              </a:rPr>
              <a:t>Ejemplo: casos de </a:t>
            </a:r>
            <a:r>
              <a:rPr lang="es-ES" u="sng" dirty="0">
                <a:solidFill>
                  <a:srgbClr val="FF66FF"/>
                </a:solidFill>
              </a:rPr>
              <a:t>no fraude</a:t>
            </a:r>
            <a:r>
              <a:rPr lang="es-ES" dirty="0">
                <a:solidFill>
                  <a:srgbClr val="FF66FF"/>
                </a:solidFill>
              </a:rPr>
              <a:t> que fueron correctamente clasificados como casos de </a:t>
            </a:r>
            <a:r>
              <a:rPr lang="es-ES" u="sng" dirty="0">
                <a:solidFill>
                  <a:srgbClr val="FF66FF"/>
                </a:solidFill>
              </a:rPr>
              <a:t>no fraude</a:t>
            </a:r>
            <a:endParaRPr lang="es-ES" b="0" i="0" u="sng" dirty="0">
              <a:solidFill>
                <a:srgbClr val="FF66FF"/>
              </a:solidFill>
              <a:effectLst/>
            </a:endParaRPr>
          </a:p>
          <a:p>
            <a:pPr>
              <a:lnSpc>
                <a:spcPct val="90000"/>
              </a:lnSpc>
              <a:spcAft>
                <a:spcPts val="600"/>
              </a:spcAft>
            </a:pPr>
            <a:r>
              <a:rPr lang="es-ES" b="0" i="0" dirty="0">
                <a:solidFill>
                  <a:srgbClr val="C55A11"/>
                </a:solidFill>
                <a:effectLst/>
              </a:rPr>
              <a:t>Falsos Negativos (FN): </a:t>
            </a:r>
            <a:r>
              <a:rPr lang="es-ES" b="0" i="0" dirty="0">
                <a:solidFill>
                  <a:schemeClr val="bg1"/>
                </a:solidFill>
                <a:effectLst/>
              </a:rPr>
              <a:t>Número de casos que el modelo clasificó incorrectamente como negativos cuando en realidad son positivos.</a:t>
            </a:r>
          </a:p>
          <a:p>
            <a:pPr lvl="1">
              <a:lnSpc>
                <a:spcPct val="90000"/>
              </a:lnSpc>
              <a:spcAft>
                <a:spcPts val="600"/>
              </a:spcAft>
            </a:pPr>
            <a:r>
              <a:rPr lang="es-ES" dirty="0">
                <a:solidFill>
                  <a:srgbClr val="FF66FF"/>
                </a:solidFill>
              </a:rPr>
              <a:t>Ejemplo: casos de </a:t>
            </a:r>
            <a:r>
              <a:rPr lang="es-ES" b="1" u="sng" dirty="0">
                <a:solidFill>
                  <a:srgbClr val="FF66FF"/>
                </a:solidFill>
              </a:rPr>
              <a:t>fraude</a:t>
            </a:r>
            <a:r>
              <a:rPr lang="es-ES" dirty="0">
                <a:solidFill>
                  <a:srgbClr val="FF66FF"/>
                </a:solidFill>
              </a:rPr>
              <a:t> que fueron incorrectamente clasificados como casos de </a:t>
            </a:r>
            <a:r>
              <a:rPr lang="es-ES" b="1" u="sng" dirty="0">
                <a:solidFill>
                  <a:srgbClr val="FF66FF"/>
                </a:solidFill>
              </a:rPr>
              <a:t>no fraude</a:t>
            </a:r>
            <a:endParaRPr lang="es-ES" b="1" i="0" u="sng" dirty="0">
              <a:solidFill>
                <a:srgbClr val="FF66FF"/>
              </a:solidFill>
              <a:effectLst/>
            </a:endParaRPr>
          </a:p>
        </p:txBody>
      </p:sp>
      <p:sp>
        <p:nvSpPr>
          <p:cNvPr id="5" name="Title 1">
            <a:extLst>
              <a:ext uri="{FF2B5EF4-FFF2-40B4-BE49-F238E27FC236}">
                <a16:creationId xmlns:a16="http://schemas.microsoft.com/office/drawing/2014/main" id="{4B304271-C8C9-F6F9-CF09-1E5F0DD93BD9}"/>
              </a:ext>
            </a:extLst>
          </p:cNvPr>
          <p:cNvSpPr>
            <a:spLocks noGrp="1"/>
          </p:cNvSpPr>
          <p:nvPr>
            <p:ph type="title"/>
          </p:nvPr>
        </p:nvSpPr>
        <p:spPr>
          <a:xfrm>
            <a:off x="371094" y="827773"/>
            <a:ext cx="3438144" cy="1564105"/>
          </a:xfrm>
        </p:spPr>
        <p:txBody>
          <a:bodyPr anchor="b">
            <a:normAutofit/>
          </a:bodyPr>
          <a:lstStyle/>
          <a:p>
            <a:r>
              <a:rPr lang="es-BO" sz="3200" dirty="0">
                <a:solidFill>
                  <a:schemeClr val="accent2">
                    <a:lumMod val="75000"/>
                  </a:schemeClr>
                </a:solidFill>
              </a:rPr>
              <a:t>Métricas de evaluación: clasificación   </a:t>
            </a:r>
          </a:p>
        </p:txBody>
      </p:sp>
    </p:spTree>
    <p:extLst>
      <p:ext uri="{BB962C8B-B14F-4D97-AF65-F5344CB8AC3E}">
        <p14:creationId xmlns:p14="http://schemas.microsoft.com/office/powerpoint/2010/main" val="3134291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2DCC896B-900D-CD70-FF12-0B8E78ECD2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65" r="9090" b="412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Rectangle 513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3" name="Rectangle 51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064F028-AE57-C1F1-1685-9AB4D4C5D4EC}"/>
                  </a:ext>
                </a:extLst>
              </p:cNvPr>
              <p:cNvSpPr txBox="1"/>
              <p:nvPr/>
            </p:nvSpPr>
            <p:spPr>
              <a:xfrm>
                <a:off x="371093" y="2718054"/>
                <a:ext cx="5047929" cy="3990754"/>
              </a:xfrm>
              <a:prstGeom prst="rect">
                <a:avLst/>
              </a:prstGeom>
            </p:spPr>
            <p:txBody>
              <a:bodyPr vert="horz" lIns="91440" tIns="45720" rIns="91440" bIns="45720" rtlCol="0" anchor="t">
                <a:normAutofit/>
              </a:bodyPr>
              <a:lstStyle/>
              <a:p>
                <a:r>
                  <a:rPr lang="es-419" b="1" dirty="0">
                    <a:solidFill>
                      <a:srgbClr val="C55A11"/>
                    </a:solidFill>
                    <a:effectLst/>
                  </a:rPr>
                  <a:t>Tasa de Verdaderos Positivos </a:t>
                </a:r>
                <a:r>
                  <a:rPr lang="es-419" b="1" dirty="0">
                    <a:solidFill>
                      <a:schemeClr val="bg1"/>
                    </a:solidFill>
                    <a:effectLst/>
                  </a:rPr>
                  <a:t>(TPR, Sensibilidad, </a:t>
                </a:r>
                <a:r>
                  <a:rPr lang="es-419" b="1" dirty="0" err="1">
                    <a:solidFill>
                      <a:schemeClr val="bg1"/>
                    </a:solidFill>
                    <a:effectLst/>
                  </a:rPr>
                  <a:t>Recall</a:t>
                </a:r>
                <a:r>
                  <a:rPr lang="es-419" b="1" dirty="0">
                    <a:solidFill>
                      <a:schemeClr val="bg1"/>
                    </a:solidFill>
                    <a:effectLst/>
                  </a:rPr>
                  <a:t>):</a:t>
                </a:r>
                <a:r>
                  <a:rPr lang="es-419" dirty="0">
                    <a:solidFill>
                      <a:schemeClr val="bg1"/>
                    </a:solidFill>
                    <a:effectLst/>
                  </a:rPr>
                  <a:t> Proporción de casos positivos que el modelo ha clasificado correctamente como positivos</a:t>
                </a:r>
                <a:r>
                  <a:rPr lang="es-419" dirty="0">
                    <a:solidFill>
                      <a:schemeClr val="bg1"/>
                    </a:solidFill>
                  </a:rPr>
                  <a:t>:</a:t>
                </a:r>
                <a:r>
                  <a:rPr lang="es-419" dirty="0">
                    <a:solidFill>
                      <a:schemeClr val="bg1"/>
                    </a:solidFill>
                    <a:effectLst/>
                  </a:rPr>
                  <a:t> </a:t>
                </a:r>
              </a:p>
              <a:p>
                <a:pPr/>
                <a14:m>
                  <m:oMathPara xmlns:m="http://schemas.openxmlformats.org/officeDocument/2006/math">
                    <m:oMathParaPr>
                      <m:jc m:val="centerGroup"/>
                    </m:oMathParaPr>
                    <m:oMath xmlns:m="http://schemas.openxmlformats.org/officeDocument/2006/math">
                      <m:r>
                        <a:rPr lang="es-419" i="1" smtClean="0">
                          <a:solidFill>
                            <a:schemeClr val="bg1"/>
                          </a:solidFill>
                          <a:effectLst/>
                          <a:latin typeface="Cambria Math" panose="02040503050406030204" pitchFamily="18" charset="0"/>
                        </a:rPr>
                        <m:t>𝑇𝑃𝑅</m:t>
                      </m:r>
                      <m:r>
                        <a:rPr lang="es-419" i="1" smtClean="0">
                          <a:solidFill>
                            <a:schemeClr val="bg1"/>
                          </a:solidFill>
                          <a:effectLst/>
                          <a:latin typeface="Cambria Math" panose="02040503050406030204" pitchFamily="18" charset="0"/>
                        </a:rPr>
                        <m:t> =</m:t>
                      </m:r>
                      <m:f>
                        <m:fPr>
                          <m:ctrlPr>
                            <a:rPr lang="es-419" i="1" smtClean="0">
                              <a:solidFill>
                                <a:schemeClr val="bg1"/>
                              </a:solidFill>
                              <a:effectLst/>
                              <a:latin typeface="Cambria Math" panose="02040503050406030204" pitchFamily="18" charset="0"/>
                            </a:rPr>
                          </m:ctrlPr>
                        </m:fPr>
                        <m:num>
                          <m:r>
                            <m:rPr>
                              <m:nor/>
                            </m:rPr>
                            <a:rPr lang="es-419" smtClean="0">
                              <a:solidFill>
                                <a:schemeClr val="bg1"/>
                              </a:solidFill>
                              <a:latin typeface="KaTeX_Main"/>
                            </a:rPr>
                            <m:t>Verdaderos</m:t>
                          </m:r>
                          <m:r>
                            <m:rPr>
                              <m:nor/>
                            </m:rPr>
                            <a:rPr lang="es-419" smtClean="0">
                              <a:solidFill>
                                <a:schemeClr val="bg1"/>
                              </a:solidFill>
                              <a:latin typeface="KaTeX_Main"/>
                            </a:rPr>
                            <m:t> </m:t>
                          </m:r>
                          <m:r>
                            <m:rPr>
                              <m:nor/>
                            </m:rPr>
                            <a:rPr lang="es-419" smtClean="0">
                              <a:solidFill>
                                <a:schemeClr val="bg1"/>
                              </a:solidFill>
                              <a:latin typeface="KaTeX_Main"/>
                            </a:rPr>
                            <m:t>Positivos</m:t>
                          </m:r>
                        </m:num>
                        <m:den>
                          <m:r>
                            <m:rPr>
                              <m:nor/>
                            </m:rPr>
                            <a:rPr lang="es-419" smtClean="0">
                              <a:solidFill>
                                <a:schemeClr val="bg1"/>
                              </a:solidFill>
                              <a:latin typeface="KaTeX_Main"/>
                            </a:rPr>
                            <m:t>Verdaderos</m:t>
                          </m:r>
                          <m:r>
                            <m:rPr>
                              <m:nor/>
                            </m:rPr>
                            <a:rPr lang="es-419" smtClean="0">
                              <a:solidFill>
                                <a:schemeClr val="bg1"/>
                              </a:solidFill>
                              <a:latin typeface="KaTeX_Main"/>
                            </a:rPr>
                            <m:t> </m:t>
                          </m:r>
                          <m:r>
                            <m:rPr>
                              <m:nor/>
                            </m:rPr>
                            <a:rPr lang="es-419" smtClean="0">
                              <a:solidFill>
                                <a:schemeClr val="bg1"/>
                              </a:solidFill>
                              <a:latin typeface="KaTeX_Main"/>
                            </a:rPr>
                            <m:t>Positivos</m:t>
                          </m:r>
                          <m:r>
                            <m:rPr>
                              <m:nor/>
                            </m:rPr>
                            <a:rPr lang="es-419" b="0" i="0" smtClean="0">
                              <a:solidFill>
                                <a:schemeClr val="bg1"/>
                              </a:solidFill>
                              <a:latin typeface="KaTeX_Main"/>
                            </a:rPr>
                            <m:t> </m:t>
                          </m:r>
                          <m:r>
                            <m:rPr>
                              <m:nor/>
                            </m:rPr>
                            <a:rPr lang="es-419" smtClean="0">
                              <a:solidFill>
                                <a:schemeClr val="bg1"/>
                              </a:solidFill>
                              <a:latin typeface="KaTeX_Main"/>
                            </a:rPr>
                            <m:t>+</m:t>
                          </m:r>
                          <m:r>
                            <m:rPr>
                              <m:nor/>
                            </m:rPr>
                            <a:rPr lang="es-419" b="0" i="0" smtClean="0">
                              <a:solidFill>
                                <a:schemeClr val="bg1"/>
                              </a:solidFill>
                              <a:latin typeface="KaTeX_Main"/>
                            </a:rPr>
                            <m:t> </m:t>
                          </m:r>
                          <m:r>
                            <m:rPr>
                              <m:nor/>
                            </m:rPr>
                            <a:rPr lang="es-419" smtClean="0">
                              <a:solidFill>
                                <a:schemeClr val="bg1"/>
                              </a:solidFill>
                              <a:latin typeface="KaTeX_Main"/>
                            </a:rPr>
                            <m:t>Falsos</m:t>
                          </m:r>
                          <m:r>
                            <m:rPr>
                              <m:nor/>
                            </m:rPr>
                            <a:rPr lang="es-419" smtClean="0">
                              <a:solidFill>
                                <a:schemeClr val="bg1"/>
                              </a:solidFill>
                              <a:latin typeface="KaTeX_Main"/>
                            </a:rPr>
                            <m:t> </m:t>
                          </m:r>
                          <m:r>
                            <m:rPr>
                              <m:nor/>
                            </m:rPr>
                            <a:rPr lang="es-419" smtClean="0">
                              <a:solidFill>
                                <a:schemeClr val="bg1"/>
                              </a:solidFill>
                              <a:latin typeface="KaTeX_Main"/>
                            </a:rPr>
                            <m:t>Negativos</m:t>
                          </m:r>
                        </m:den>
                      </m:f>
                    </m:oMath>
                  </m:oMathPara>
                </a14:m>
                <a:endParaRPr lang="es-419" i="1" dirty="0">
                  <a:solidFill>
                    <a:schemeClr val="bg1"/>
                  </a:solidFill>
                  <a:latin typeface="KaTeX_Math"/>
                </a:endParaRPr>
              </a:p>
              <a:p>
                <a:endParaRPr lang="es-419" b="1" i="1" dirty="0">
                  <a:solidFill>
                    <a:schemeClr val="bg1"/>
                  </a:solidFill>
                  <a:effectLst/>
                  <a:latin typeface="KaTeX_Math"/>
                </a:endParaRPr>
              </a:p>
              <a:p>
                <a:r>
                  <a:rPr lang="es-419" b="1" dirty="0">
                    <a:solidFill>
                      <a:srgbClr val="C55A11"/>
                    </a:solidFill>
                    <a:effectLst/>
                  </a:rPr>
                  <a:t>Tasa de Falsos Positivos (FPR): </a:t>
                </a:r>
                <a:r>
                  <a:rPr lang="es-419" dirty="0">
                    <a:solidFill>
                      <a:schemeClr val="bg1"/>
                    </a:solidFill>
                    <a:effectLst/>
                  </a:rPr>
                  <a:t>Proporción de casos negativos que el modelo ha clasificado incorrectamente como positivos:</a:t>
                </a:r>
              </a:p>
              <a:p>
                <a:pPr/>
                <a14:m>
                  <m:oMathPara xmlns:m="http://schemas.openxmlformats.org/officeDocument/2006/math">
                    <m:oMathParaPr>
                      <m:jc m:val="centerGroup"/>
                    </m:oMathParaPr>
                    <m:oMath xmlns:m="http://schemas.openxmlformats.org/officeDocument/2006/math">
                      <m:r>
                        <a:rPr lang="es-419" b="0" i="1" smtClean="0">
                          <a:solidFill>
                            <a:schemeClr val="bg1"/>
                          </a:solidFill>
                          <a:effectLst/>
                          <a:latin typeface="Cambria Math" panose="02040503050406030204" pitchFamily="18" charset="0"/>
                        </a:rPr>
                        <m:t>𝐹</m:t>
                      </m:r>
                      <m:r>
                        <a:rPr lang="es-419" i="1" smtClean="0">
                          <a:solidFill>
                            <a:schemeClr val="bg1"/>
                          </a:solidFill>
                          <a:effectLst/>
                          <a:latin typeface="Cambria Math" panose="02040503050406030204" pitchFamily="18" charset="0"/>
                        </a:rPr>
                        <m:t>𝑃𝑅</m:t>
                      </m:r>
                      <m:r>
                        <a:rPr lang="es-419" i="1" smtClean="0">
                          <a:solidFill>
                            <a:schemeClr val="bg1"/>
                          </a:solidFill>
                          <a:effectLst/>
                          <a:latin typeface="Cambria Math" panose="02040503050406030204" pitchFamily="18" charset="0"/>
                        </a:rPr>
                        <m:t> =</m:t>
                      </m:r>
                      <m:f>
                        <m:fPr>
                          <m:ctrlPr>
                            <a:rPr lang="es-419" i="1" smtClean="0">
                              <a:solidFill>
                                <a:schemeClr val="bg1"/>
                              </a:solidFill>
                              <a:effectLst/>
                              <a:latin typeface="Cambria Math" panose="02040503050406030204" pitchFamily="18" charset="0"/>
                            </a:rPr>
                          </m:ctrlPr>
                        </m:fPr>
                        <m:num>
                          <m:r>
                            <m:rPr>
                              <m:nor/>
                            </m:rPr>
                            <a:rPr lang="es-419" b="0" i="0" smtClean="0">
                              <a:solidFill>
                                <a:schemeClr val="bg1"/>
                              </a:solidFill>
                              <a:latin typeface="KaTeX_Main"/>
                            </a:rPr>
                            <m:t>Falsos</m:t>
                          </m:r>
                          <m:r>
                            <m:rPr>
                              <m:nor/>
                            </m:rPr>
                            <a:rPr lang="es-419" smtClean="0">
                              <a:solidFill>
                                <a:schemeClr val="bg1"/>
                              </a:solidFill>
                              <a:latin typeface="KaTeX_Main"/>
                            </a:rPr>
                            <m:t> </m:t>
                          </m:r>
                          <m:r>
                            <m:rPr>
                              <m:nor/>
                            </m:rPr>
                            <a:rPr lang="es-419" smtClean="0">
                              <a:solidFill>
                                <a:schemeClr val="bg1"/>
                              </a:solidFill>
                              <a:latin typeface="KaTeX_Main"/>
                            </a:rPr>
                            <m:t>Positivos</m:t>
                          </m:r>
                        </m:num>
                        <m:den>
                          <m:r>
                            <m:rPr>
                              <m:nor/>
                            </m:rPr>
                            <a:rPr lang="es-419" smtClean="0">
                              <a:solidFill>
                                <a:schemeClr val="bg1"/>
                              </a:solidFill>
                              <a:latin typeface="KaTeX_Main"/>
                            </a:rPr>
                            <m:t>Falsos</m:t>
                          </m:r>
                          <m:r>
                            <m:rPr>
                              <m:nor/>
                            </m:rPr>
                            <a:rPr lang="es-419" smtClean="0">
                              <a:solidFill>
                                <a:schemeClr val="bg1"/>
                              </a:solidFill>
                              <a:latin typeface="KaTeX_Main"/>
                            </a:rPr>
                            <m:t> </m:t>
                          </m:r>
                          <m:r>
                            <m:rPr>
                              <m:nor/>
                            </m:rPr>
                            <a:rPr lang="es-419" smtClean="0">
                              <a:solidFill>
                                <a:schemeClr val="bg1"/>
                              </a:solidFill>
                              <a:latin typeface="KaTeX_Main"/>
                            </a:rPr>
                            <m:t>Positivos</m:t>
                          </m:r>
                          <m:r>
                            <m:rPr>
                              <m:nor/>
                            </m:rPr>
                            <a:rPr lang="es-419" b="0" i="0" smtClean="0">
                              <a:solidFill>
                                <a:schemeClr val="bg1"/>
                              </a:solidFill>
                              <a:latin typeface="KaTeX_Main"/>
                            </a:rPr>
                            <m:t> </m:t>
                          </m:r>
                          <m:r>
                            <m:rPr>
                              <m:nor/>
                            </m:rPr>
                            <a:rPr lang="es-419" smtClean="0">
                              <a:solidFill>
                                <a:schemeClr val="bg1"/>
                              </a:solidFill>
                              <a:latin typeface="KaTeX_Main"/>
                            </a:rPr>
                            <m:t>+</m:t>
                          </m:r>
                          <m:r>
                            <m:rPr>
                              <m:nor/>
                            </m:rPr>
                            <a:rPr lang="es-419" b="0" i="0" smtClean="0">
                              <a:solidFill>
                                <a:schemeClr val="bg1"/>
                              </a:solidFill>
                              <a:latin typeface="KaTeX_Main"/>
                            </a:rPr>
                            <m:t> </m:t>
                          </m:r>
                          <m:r>
                            <m:rPr>
                              <m:nor/>
                            </m:rPr>
                            <a:rPr lang="es-419" smtClean="0">
                              <a:solidFill>
                                <a:schemeClr val="bg1"/>
                              </a:solidFill>
                              <a:latin typeface="KaTeX_Main"/>
                            </a:rPr>
                            <m:t>Verdaderos</m:t>
                          </m:r>
                          <m:r>
                            <m:rPr>
                              <m:nor/>
                            </m:rPr>
                            <a:rPr lang="es-419" smtClean="0">
                              <a:solidFill>
                                <a:schemeClr val="bg1"/>
                              </a:solidFill>
                              <a:latin typeface="KaTeX_Main"/>
                            </a:rPr>
                            <m:t> </m:t>
                          </m:r>
                          <m:r>
                            <m:rPr>
                              <m:nor/>
                            </m:rPr>
                            <a:rPr lang="es-419" smtClean="0">
                              <a:solidFill>
                                <a:schemeClr val="bg1"/>
                              </a:solidFill>
                              <a:latin typeface="KaTeX_Main"/>
                            </a:rPr>
                            <m:t>Negativos</m:t>
                          </m:r>
                        </m:den>
                      </m:f>
                    </m:oMath>
                  </m:oMathPara>
                </a14:m>
                <a:endParaRPr lang="es-419" dirty="0">
                  <a:solidFill>
                    <a:schemeClr val="bg1"/>
                  </a:solidFill>
                  <a:effectLst/>
                </a:endParaRPr>
              </a:p>
            </p:txBody>
          </p:sp>
        </mc:Choice>
        <mc:Fallback xmlns="">
          <p:sp>
            <p:nvSpPr>
              <p:cNvPr id="11" name="TextBox 10">
                <a:extLst>
                  <a:ext uri="{FF2B5EF4-FFF2-40B4-BE49-F238E27FC236}">
                    <a16:creationId xmlns:a16="http://schemas.microsoft.com/office/drawing/2014/main" id="{4064F028-AE57-C1F1-1685-9AB4D4C5D4EC}"/>
                  </a:ext>
                </a:extLst>
              </p:cNvPr>
              <p:cNvSpPr txBox="1">
                <a:spLocks noRot="1" noChangeAspect="1" noMove="1" noResize="1" noEditPoints="1" noAdjustHandles="1" noChangeArrowheads="1" noChangeShapeType="1" noTextEdit="1"/>
              </p:cNvSpPr>
              <p:nvPr/>
            </p:nvSpPr>
            <p:spPr>
              <a:xfrm>
                <a:off x="371093" y="2718054"/>
                <a:ext cx="5047929" cy="3990754"/>
              </a:xfrm>
              <a:prstGeom prst="rect">
                <a:avLst/>
              </a:prstGeom>
              <a:blipFill>
                <a:blip r:embed="rId3"/>
                <a:stretch>
                  <a:fillRect l="-1087" t="-916"/>
                </a:stretch>
              </a:blipFill>
            </p:spPr>
            <p:txBody>
              <a:bodyPr/>
              <a:lstStyle/>
              <a:p>
                <a:r>
                  <a:rPr lang="es-BO">
                    <a:noFill/>
                  </a:rPr>
                  <a:t> </a:t>
                </a:r>
              </a:p>
            </p:txBody>
          </p:sp>
        </mc:Fallback>
      </mc:AlternateContent>
      <p:sp>
        <p:nvSpPr>
          <p:cNvPr id="12" name="Title 1">
            <a:extLst>
              <a:ext uri="{FF2B5EF4-FFF2-40B4-BE49-F238E27FC236}">
                <a16:creationId xmlns:a16="http://schemas.microsoft.com/office/drawing/2014/main" id="{19DE995F-EF26-1B18-D09A-D6953082F994}"/>
              </a:ext>
            </a:extLst>
          </p:cNvPr>
          <p:cNvSpPr txBox="1">
            <a:spLocks/>
          </p:cNvSpPr>
          <p:nvPr/>
        </p:nvSpPr>
        <p:spPr>
          <a:xfrm>
            <a:off x="371094" y="827773"/>
            <a:ext cx="3438144" cy="156410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a:lstStyle>
          <a:p>
            <a:r>
              <a:rPr lang="es-BO" sz="3200">
                <a:solidFill>
                  <a:schemeClr val="accent2">
                    <a:lumMod val="75000"/>
                  </a:schemeClr>
                </a:solidFill>
              </a:rPr>
              <a:t>Métricas de evaluación: clasificación   </a:t>
            </a:r>
            <a:endParaRPr lang="es-BO" sz="3200" dirty="0">
              <a:solidFill>
                <a:schemeClr val="accent2">
                  <a:lumMod val="75000"/>
                </a:schemeClr>
              </a:solidFill>
            </a:endParaRPr>
          </a:p>
        </p:txBody>
      </p:sp>
    </p:spTree>
    <p:extLst>
      <p:ext uri="{BB962C8B-B14F-4D97-AF65-F5344CB8AC3E}">
        <p14:creationId xmlns:p14="http://schemas.microsoft.com/office/powerpoint/2010/main" val="3949294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CC3DDCC4-7E03-A6C0-361D-8D8E65DAC0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28" r="9090" b="11458"/>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9D7226-FB71-4440-64B0-BE9B32C62768}"/>
              </a:ext>
            </a:extLst>
          </p:cNvPr>
          <p:cNvSpPr>
            <a:spLocks noGrp="1"/>
          </p:cNvSpPr>
          <p:nvPr>
            <p:ph type="title"/>
          </p:nvPr>
        </p:nvSpPr>
        <p:spPr>
          <a:xfrm>
            <a:off x="371094" y="827773"/>
            <a:ext cx="3438144" cy="1564105"/>
          </a:xfrm>
        </p:spPr>
        <p:txBody>
          <a:bodyPr anchor="b">
            <a:normAutofit/>
          </a:bodyPr>
          <a:lstStyle/>
          <a:p>
            <a:r>
              <a:rPr lang="es-BO" sz="3200" dirty="0">
                <a:solidFill>
                  <a:schemeClr val="accent2">
                    <a:lumMod val="75000"/>
                  </a:schemeClr>
                </a:solidFill>
              </a:rPr>
              <a:t>Métricas de evaluación: clasificación   </a:t>
            </a:r>
          </a:p>
        </p:txBody>
      </p:sp>
      <p:sp>
        <p:nvSpPr>
          <p:cNvPr id="6155" name="Rectangle 615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7" name="Rectangle 615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C1D9A44-4F44-2B85-32D0-451AE9194FA0}"/>
              </a:ext>
            </a:extLst>
          </p:cNvPr>
          <p:cNvSpPr txBox="1"/>
          <p:nvPr/>
        </p:nvSpPr>
        <p:spPr>
          <a:xfrm>
            <a:off x="245965" y="2833134"/>
            <a:ext cx="6674599" cy="3985706"/>
          </a:xfrm>
          <a:prstGeom prst="rect">
            <a:avLst/>
          </a:prstGeom>
          <a:noFill/>
        </p:spPr>
        <p:txBody>
          <a:bodyPr wrap="square">
            <a:spAutoFit/>
          </a:bodyPr>
          <a:lstStyle/>
          <a:p>
            <a:pPr algn="l"/>
            <a:r>
              <a:rPr lang="es-ES" sz="2300" b="0" i="0" dirty="0">
                <a:solidFill>
                  <a:srgbClr val="D1D5DB"/>
                </a:solidFill>
                <a:effectLst/>
                <a:latin typeface="Söhne"/>
              </a:rPr>
              <a:t>Un modelo con un AUC más alto indica que el modelo es capaz de discriminar mejor entre las dos clases en comparación con un modelo con un AUC más bajo.</a:t>
            </a:r>
          </a:p>
          <a:p>
            <a:pPr marL="342900" indent="-342900" algn="l">
              <a:buFont typeface="Arial" panose="020B0604020202020204" pitchFamily="34" charset="0"/>
              <a:buChar char="•"/>
            </a:pPr>
            <a:r>
              <a:rPr lang="es-ES" sz="2300" b="0" i="0" dirty="0">
                <a:solidFill>
                  <a:srgbClr val="C55A11"/>
                </a:solidFill>
                <a:effectLst/>
                <a:latin typeface="Söhne"/>
              </a:rPr>
              <a:t>AUC = 0.5: </a:t>
            </a:r>
            <a:r>
              <a:rPr lang="es-ES" sz="2300" b="0" i="0" dirty="0">
                <a:solidFill>
                  <a:srgbClr val="D1D5DB"/>
                </a:solidFill>
                <a:effectLst/>
                <a:latin typeface="Söhne"/>
              </a:rPr>
              <a:t>rendimiento similar al azar</a:t>
            </a:r>
          </a:p>
          <a:p>
            <a:pPr marL="342900" indent="-342900" algn="l">
              <a:buFont typeface="Arial" panose="020B0604020202020204" pitchFamily="34" charset="0"/>
              <a:buChar char="•"/>
            </a:pPr>
            <a:r>
              <a:rPr lang="es-ES" sz="2300" b="0" i="0" dirty="0">
                <a:solidFill>
                  <a:srgbClr val="C55A11"/>
                </a:solidFill>
                <a:effectLst/>
                <a:latin typeface="Söhne"/>
              </a:rPr>
              <a:t>0.5 &lt; AUC &lt; 1: </a:t>
            </a:r>
            <a:r>
              <a:rPr lang="es-ES" sz="2300" b="0" i="0" dirty="0">
                <a:solidFill>
                  <a:srgbClr val="D1D5DB"/>
                </a:solidFill>
                <a:effectLst/>
                <a:latin typeface="Söhne"/>
              </a:rPr>
              <a:t>Buena capacidad de discriminación, y un valor más cercano a 1 indica un mejor rendimiento.</a:t>
            </a:r>
          </a:p>
          <a:p>
            <a:pPr marL="342900" indent="-342900" algn="l">
              <a:buFont typeface="Arial" panose="020B0604020202020204" pitchFamily="34" charset="0"/>
              <a:buChar char="•"/>
            </a:pPr>
            <a:r>
              <a:rPr lang="es-ES" sz="2300" b="0" i="0" dirty="0">
                <a:solidFill>
                  <a:srgbClr val="C55A11"/>
                </a:solidFill>
                <a:effectLst/>
                <a:latin typeface="Söhne"/>
              </a:rPr>
              <a:t>AUC = 1: </a:t>
            </a:r>
            <a:r>
              <a:rPr lang="es-ES" sz="2300" b="0" i="0" dirty="0">
                <a:solidFill>
                  <a:srgbClr val="D1D5DB"/>
                </a:solidFill>
                <a:effectLst/>
                <a:latin typeface="Söhne"/>
              </a:rPr>
              <a:t>El modelo es capaz de clasificar perfectamente entre las clases positivas y negativas.</a:t>
            </a:r>
          </a:p>
          <a:p>
            <a:pPr>
              <a:spcAft>
                <a:spcPts val="600"/>
              </a:spcAft>
            </a:pPr>
            <a:endParaRPr lang="es-ES" sz="2300" b="0" i="0" dirty="0">
              <a:solidFill>
                <a:srgbClr val="D1D5DB"/>
              </a:solidFill>
              <a:effectLst/>
              <a:latin typeface="Söhne"/>
            </a:endParaRPr>
          </a:p>
        </p:txBody>
      </p:sp>
      <p:pic>
        <p:nvPicPr>
          <p:cNvPr id="4" name="Picture 3">
            <a:extLst>
              <a:ext uri="{FF2B5EF4-FFF2-40B4-BE49-F238E27FC236}">
                <a16:creationId xmlns:a16="http://schemas.microsoft.com/office/drawing/2014/main" id="{6DCD757F-AABE-74AF-C46B-3A31540D72B6}"/>
              </a:ext>
            </a:extLst>
          </p:cNvPr>
          <p:cNvPicPr>
            <a:picLocks noChangeAspect="1"/>
          </p:cNvPicPr>
          <p:nvPr/>
        </p:nvPicPr>
        <p:blipFill>
          <a:blip r:embed="rId3"/>
          <a:stretch>
            <a:fillRect/>
          </a:stretch>
        </p:blipFill>
        <p:spPr>
          <a:xfrm>
            <a:off x="4237480" y="173254"/>
            <a:ext cx="2524467" cy="2524467"/>
          </a:xfrm>
          <a:prstGeom prst="rect">
            <a:avLst/>
          </a:prstGeom>
        </p:spPr>
      </p:pic>
    </p:spTree>
    <p:extLst>
      <p:ext uri="{BB962C8B-B14F-4D97-AF65-F5344CB8AC3E}">
        <p14:creationId xmlns:p14="http://schemas.microsoft.com/office/powerpoint/2010/main" val="2056607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80F9F485-F314-DAA7-B553-0DAF71CB96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553" r="9090" b="1533"/>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5" name="Rectangle 92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27" name="Rectangle 92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29" name="Rectangle 92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90B4094C-2AAF-4626-0D92-A0A1243A6BA7}"/>
              </a:ext>
            </a:extLst>
          </p:cNvPr>
          <p:cNvSpPr>
            <a:spLocks noGrp="1"/>
          </p:cNvSpPr>
          <p:nvPr>
            <p:ph type="title"/>
          </p:nvPr>
        </p:nvSpPr>
        <p:spPr>
          <a:xfrm>
            <a:off x="371094" y="949409"/>
            <a:ext cx="3438144" cy="1442466"/>
          </a:xfrm>
        </p:spPr>
        <p:txBody>
          <a:bodyPr anchor="b">
            <a:normAutofit/>
          </a:bodyPr>
          <a:lstStyle/>
          <a:p>
            <a:r>
              <a:rPr lang="es-BO" sz="3200" dirty="0">
                <a:solidFill>
                  <a:schemeClr val="accent2">
                    <a:lumMod val="75000"/>
                  </a:schemeClr>
                </a:solidFill>
              </a:rPr>
              <a:t>Métricas de evaluación: regresión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D6894-68FC-BC41-43DA-07B4AA116780}"/>
                  </a:ext>
                </a:extLst>
              </p:cNvPr>
              <p:cNvSpPr txBox="1"/>
              <p:nvPr/>
            </p:nvSpPr>
            <p:spPr>
              <a:xfrm>
                <a:off x="371094" y="2521765"/>
                <a:ext cx="5724906" cy="4206344"/>
              </a:xfrm>
              <a:prstGeom prst="rect">
                <a:avLst/>
              </a:prstGeom>
              <a:noFill/>
            </p:spPr>
            <p:txBody>
              <a:bodyPr wrap="square">
                <a:spAutoFit/>
              </a:bodyPr>
              <a:lstStyle/>
              <a:p>
                <a:pPr>
                  <a:spcAft>
                    <a:spcPts val="600"/>
                  </a:spcAft>
                </a:pPr>
                <a:r>
                  <a:rPr lang="es-BO" sz="2400" dirty="0">
                    <a:solidFill>
                      <a:schemeClr val="bg1"/>
                    </a:solidFill>
                    <a:ea typeface="Cambria Math" panose="02040503050406030204" pitchFamily="18" charset="0"/>
                  </a:rPr>
                  <a:t>Error cuadrático medio (MSE):</a:t>
                </a:r>
              </a:p>
              <a:p>
                <a:pPr/>
                <a14:m>
                  <m:oMathPara xmlns:m="http://schemas.openxmlformats.org/officeDocument/2006/math">
                    <m:oMathParaPr>
                      <m:jc m:val="left"/>
                    </m:oMathParaPr>
                    <m:oMath xmlns:m="http://schemas.openxmlformats.org/officeDocument/2006/math">
                      <m:r>
                        <m:rPr>
                          <m:sty m:val="p"/>
                        </m:rPr>
                        <a:rPr lang="en-US" sz="2400" b="0" i="0" dirty="0" smtClean="0">
                          <a:solidFill>
                            <a:schemeClr val="bg1"/>
                          </a:solidFill>
                          <a:latin typeface="Cambria Math" panose="02040503050406030204" pitchFamily="18" charset="0"/>
                          <a:ea typeface="Cambria Math" panose="02040503050406030204" pitchFamily="18" charset="0"/>
                        </a:rPr>
                        <m:t>MSE</m:t>
                      </m:r>
                      <m:r>
                        <a:rPr lang="en-US" sz="2400" b="1" i="1" dirty="0" smtClean="0">
                          <a:solidFill>
                            <a:schemeClr val="bg1"/>
                          </a:solidFill>
                          <a:latin typeface="Cambria Math" panose="02040503050406030204" pitchFamily="18" charset="0"/>
                          <a:ea typeface="Cambria Math" panose="02040503050406030204" pitchFamily="18" charset="0"/>
                        </a:rPr>
                        <m:t>= </m:t>
                      </m:r>
                      <m:f>
                        <m:fPr>
                          <m:ctrlPr>
                            <a:rPr lang="en-US" sz="2400" i="1" dirty="0" smtClean="0">
                              <a:solidFill>
                                <a:schemeClr val="bg1"/>
                              </a:solidFill>
                              <a:latin typeface="Cambria Math" panose="02040503050406030204" pitchFamily="18" charset="0"/>
                              <a:ea typeface="Cambria Math" panose="02040503050406030204" pitchFamily="18" charset="0"/>
                            </a:rPr>
                          </m:ctrlPr>
                        </m:fPr>
                        <m:num>
                          <m:r>
                            <a:rPr lang="en-US" sz="2400" b="0" i="1" dirty="0" smtClean="0">
                              <a:solidFill>
                                <a:schemeClr val="bg1"/>
                              </a:solidFill>
                              <a:latin typeface="Cambria Math" panose="02040503050406030204" pitchFamily="18" charset="0"/>
                              <a:ea typeface="Cambria Math" panose="02040503050406030204" pitchFamily="18" charset="0"/>
                            </a:rPr>
                            <m:t>1</m:t>
                          </m:r>
                        </m:num>
                        <m:den>
                          <m:r>
                            <a:rPr lang="en-US" sz="2400" b="0" i="1" dirty="0" smtClean="0">
                              <a:solidFill>
                                <a:schemeClr val="bg1"/>
                              </a:solidFill>
                              <a:latin typeface="Cambria Math" panose="02040503050406030204" pitchFamily="18" charset="0"/>
                              <a:ea typeface="Cambria Math" panose="02040503050406030204" pitchFamily="18" charset="0"/>
                            </a:rPr>
                            <m:t>𝑚</m:t>
                          </m:r>
                        </m:den>
                      </m:f>
                      <m:nary>
                        <m:naryPr>
                          <m:chr m:val="∑"/>
                          <m:ctrlPr>
                            <a:rPr lang="en-US" sz="2400" b="1" i="1" dirty="0" smtClean="0">
                              <a:solidFill>
                                <a:schemeClr val="bg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bg1"/>
                              </a:solidFill>
                              <a:latin typeface="Cambria Math" panose="02040503050406030204" pitchFamily="18" charset="0"/>
                              <a:ea typeface="Cambria Math" panose="02040503050406030204" pitchFamily="18" charset="0"/>
                            </a:rPr>
                            <m:t>𝑖</m:t>
                          </m:r>
                          <m:r>
                            <a:rPr lang="en-US" sz="2400" b="0" i="1" dirty="0" smtClean="0">
                              <a:solidFill>
                                <a:schemeClr val="bg1"/>
                              </a:solidFill>
                              <a:latin typeface="Cambria Math" panose="02040503050406030204" pitchFamily="18" charset="0"/>
                              <a:ea typeface="Cambria Math" panose="02040503050406030204" pitchFamily="18" charset="0"/>
                            </a:rPr>
                            <m:t>=</m:t>
                          </m:r>
                          <m:r>
                            <a:rPr lang="en-US" sz="2400" b="0" i="1" dirty="0" smtClean="0">
                              <a:solidFill>
                                <a:schemeClr val="bg1"/>
                              </a:solidFill>
                              <a:latin typeface="Cambria Math" panose="02040503050406030204" pitchFamily="18" charset="0"/>
                              <a:ea typeface="Cambria Math" panose="02040503050406030204" pitchFamily="18" charset="0"/>
                            </a:rPr>
                            <m:t>𝑚</m:t>
                          </m:r>
                        </m:sub>
                        <m:sup>
                          <m:r>
                            <a:rPr lang="en-US" sz="2400" b="0" i="1" dirty="0" smtClean="0">
                              <a:solidFill>
                                <a:schemeClr val="bg1"/>
                              </a:solidFill>
                              <a:latin typeface="Cambria Math" panose="02040503050406030204" pitchFamily="18" charset="0"/>
                              <a:ea typeface="Cambria Math" panose="02040503050406030204" pitchFamily="18" charset="0"/>
                            </a:rPr>
                            <m:t>𝑛</m:t>
                          </m:r>
                        </m:sup>
                        <m:e>
                          <m:sSup>
                            <m:sSupPr>
                              <m:ctrlPr>
                                <a:rPr lang="en-US" sz="2400" b="1" i="1" dirty="0" smtClean="0">
                                  <a:solidFill>
                                    <a:schemeClr val="bg1"/>
                                  </a:solidFill>
                                  <a:latin typeface="Cambria Math" panose="02040503050406030204" pitchFamily="18" charset="0"/>
                                  <a:ea typeface="Cambria Math" panose="02040503050406030204" pitchFamily="18" charset="0"/>
                                </a:rPr>
                              </m:ctrlPr>
                            </m:sSupPr>
                            <m:e>
                              <m:r>
                                <a:rPr lang="en-US" sz="2400" b="1" i="1" dirty="0">
                                  <a:solidFill>
                                    <a:schemeClr val="bg1"/>
                                  </a:solidFill>
                                  <a:latin typeface="Cambria Math" panose="02040503050406030204" pitchFamily="18" charset="0"/>
                                  <a:ea typeface="Cambria Math" panose="02040503050406030204" pitchFamily="18" charset="0"/>
                                </a:rPr>
                                <m:t>(</m:t>
                              </m:r>
                              <m:sSub>
                                <m:sSubPr>
                                  <m:ctrlPr>
                                    <a:rPr lang="es-BO" sz="2400" i="1" dirty="0" err="1">
                                      <a:solidFill>
                                        <a:schemeClr val="bg1"/>
                                      </a:solidFill>
                                      <a:latin typeface="Cambria Math" panose="02040503050406030204" pitchFamily="18" charset="0"/>
                                      <a:ea typeface="Cambria Math" panose="02040503050406030204" pitchFamily="18" charset="0"/>
                                    </a:rPr>
                                  </m:ctrlPr>
                                </m:sSubPr>
                                <m:e>
                                  <m:r>
                                    <a:rPr lang="es-BO" sz="2400" b="0" i="1" dirty="0" err="1">
                                      <a:solidFill>
                                        <a:schemeClr val="bg1"/>
                                      </a:solidFill>
                                      <a:latin typeface="Cambria Math" panose="02040503050406030204" pitchFamily="18" charset="0"/>
                                      <a:ea typeface="Cambria Math" panose="02040503050406030204" pitchFamily="18" charset="0"/>
                                    </a:rPr>
                                    <m:t>𝑦</m:t>
                                  </m:r>
                                </m:e>
                                <m:sub>
                                  <m:r>
                                    <a:rPr lang="es-BO" sz="2400" b="0" i="1" dirty="0" err="1">
                                      <a:solidFill>
                                        <a:schemeClr val="bg1"/>
                                      </a:solidFill>
                                      <a:latin typeface="Cambria Math" panose="02040503050406030204" pitchFamily="18" charset="0"/>
                                      <a:ea typeface="Cambria Math" panose="02040503050406030204" pitchFamily="18" charset="0"/>
                                    </a:rPr>
                                    <m:t>𝑡</m:t>
                                  </m:r>
                                  <m:r>
                                    <a:rPr lang="en-US" sz="2400" b="0" i="1" dirty="0" smtClean="0">
                                      <a:solidFill>
                                        <a:schemeClr val="bg1"/>
                                      </a:solidFill>
                                      <a:latin typeface="Cambria Math" panose="02040503050406030204" pitchFamily="18" charset="0"/>
                                      <a:ea typeface="Cambria Math" panose="02040503050406030204" pitchFamily="18" charset="0"/>
                                    </a:rPr>
                                    <m:t>𝑒𝑠𝑡</m:t>
                                  </m:r>
                                </m:sub>
                              </m:sSub>
                              <m:r>
                                <a:rPr lang="es-BO" sz="2400" b="0" i="1" dirty="0">
                                  <a:solidFill>
                                    <a:schemeClr val="bg1"/>
                                  </a:solidFill>
                                  <a:latin typeface="Cambria Math" panose="02040503050406030204" pitchFamily="18" charset="0"/>
                                  <a:ea typeface="Cambria Math" panose="02040503050406030204" pitchFamily="18" charset="0"/>
                                </a:rPr>
                                <m:t> − </m:t>
                              </m:r>
                              <m:sSub>
                                <m:sSubPr>
                                  <m:ctrlPr>
                                    <a:rPr lang="es-BO" sz="2400" i="1" dirty="0" err="1">
                                      <a:solidFill>
                                        <a:schemeClr val="bg1"/>
                                      </a:solidFill>
                                      <a:latin typeface="Cambria Math" panose="02040503050406030204" pitchFamily="18" charset="0"/>
                                      <a:ea typeface="Cambria Math" panose="02040503050406030204" pitchFamily="18" charset="0"/>
                                    </a:rPr>
                                  </m:ctrlPr>
                                </m:sSubPr>
                                <m:e>
                                  <m:r>
                                    <a:rPr lang="es-BO" sz="2400" b="0" i="1" dirty="0" err="1">
                                      <a:solidFill>
                                        <a:schemeClr val="bg1"/>
                                      </a:solidFill>
                                      <a:latin typeface="Cambria Math" panose="02040503050406030204" pitchFamily="18" charset="0"/>
                                      <a:ea typeface="Cambria Math" panose="02040503050406030204" pitchFamily="18" charset="0"/>
                                    </a:rPr>
                                    <m:t>𝑦</m:t>
                                  </m:r>
                                </m:e>
                                <m:sub>
                                  <m:r>
                                    <a:rPr lang="es-BO" sz="2400" b="0" i="1" dirty="0" smtClean="0">
                                      <a:solidFill>
                                        <a:schemeClr val="bg1"/>
                                      </a:solidFill>
                                      <a:latin typeface="Cambria Math" panose="02040503050406030204" pitchFamily="18" charset="0"/>
                                      <a:ea typeface="Cambria Math" panose="02040503050406030204" pitchFamily="18" charset="0"/>
                                    </a:rPr>
                                    <m:t>𝑝𝑟𝑜𝑛𝑜𝑠𝑡𝑖𝑐𝑜</m:t>
                                  </m:r>
                                </m:sub>
                              </m:sSub>
                              <m:r>
                                <a:rPr lang="en-US" sz="2400" b="1" i="1" dirty="0">
                                  <a:solidFill>
                                    <a:schemeClr val="bg1"/>
                                  </a:solidFill>
                                  <a:latin typeface="Cambria Math" panose="02040503050406030204" pitchFamily="18" charset="0"/>
                                  <a:ea typeface="Cambria Math" panose="02040503050406030204" pitchFamily="18" charset="0"/>
                                </a:rPr>
                                <m:t>)</m:t>
                              </m:r>
                            </m:e>
                            <m:sup>
                              <m:r>
                                <a:rPr lang="en-US" sz="2400" b="0" i="1" dirty="0" smtClean="0">
                                  <a:solidFill>
                                    <a:schemeClr val="bg1"/>
                                  </a:solidFill>
                                  <a:latin typeface="Cambria Math" panose="02040503050406030204" pitchFamily="18" charset="0"/>
                                  <a:ea typeface="Cambria Math" panose="02040503050406030204" pitchFamily="18" charset="0"/>
                                </a:rPr>
                                <m:t>2</m:t>
                              </m:r>
                            </m:sup>
                          </m:sSup>
                        </m:e>
                      </m:nary>
                    </m:oMath>
                  </m:oMathPara>
                </a14:m>
                <a:endParaRPr lang="es-ES" sz="2400" b="1" dirty="0">
                  <a:solidFill>
                    <a:schemeClr val="bg1"/>
                  </a:solidFill>
                  <a:ea typeface="Cambria Math" panose="02040503050406030204" pitchFamily="18" charset="0"/>
                </a:endParaRPr>
              </a:p>
              <a:p>
                <a:endParaRPr lang="es-ES" sz="2400" b="1" dirty="0">
                  <a:solidFill>
                    <a:schemeClr val="bg1"/>
                  </a:solidFill>
                  <a:ea typeface="Cambria Math" panose="02040503050406030204" pitchFamily="18" charset="0"/>
                </a:endParaRPr>
              </a:p>
              <a:p>
                <a:pPr>
                  <a:spcAft>
                    <a:spcPts val="600"/>
                  </a:spcAft>
                </a:pPr>
                <a:r>
                  <a:rPr lang="es-BO" sz="2400" dirty="0">
                    <a:solidFill>
                      <a:schemeClr val="bg1"/>
                    </a:solidFill>
                    <a:ea typeface="Cambria Math" panose="02040503050406030204" pitchFamily="18" charset="0"/>
                  </a:rPr>
                  <a:t>Raíz del error cuadrático medio (MSE):</a:t>
                </a:r>
              </a:p>
              <a:p>
                <a:pPr/>
                <a14:m>
                  <m:oMathPara xmlns:m="http://schemas.openxmlformats.org/officeDocument/2006/math">
                    <m:oMathParaPr>
                      <m:jc m:val="left"/>
                    </m:oMathParaPr>
                    <m:oMath xmlns:m="http://schemas.openxmlformats.org/officeDocument/2006/math">
                      <m:r>
                        <m:rPr>
                          <m:sty m:val="p"/>
                        </m:rPr>
                        <a:rPr lang="en-US" sz="2400" b="0" i="0" dirty="0" smtClean="0">
                          <a:solidFill>
                            <a:schemeClr val="bg1"/>
                          </a:solidFill>
                          <a:latin typeface="Cambria Math" panose="02040503050406030204" pitchFamily="18" charset="0"/>
                          <a:ea typeface="Cambria Math" panose="02040503050406030204" pitchFamily="18" charset="0"/>
                        </a:rPr>
                        <m:t>RMSE</m:t>
                      </m:r>
                      <m:r>
                        <a:rPr lang="en-US" sz="2400" b="1" i="1" dirty="0" smtClean="0">
                          <a:solidFill>
                            <a:schemeClr val="bg1"/>
                          </a:solidFill>
                          <a:latin typeface="Cambria Math" panose="02040503050406030204" pitchFamily="18" charset="0"/>
                          <a:ea typeface="Cambria Math" panose="02040503050406030204" pitchFamily="18" charset="0"/>
                        </a:rPr>
                        <m:t>= </m:t>
                      </m:r>
                      <m:rad>
                        <m:radPr>
                          <m:degHide m:val="on"/>
                          <m:ctrlPr>
                            <a:rPr lang="en-US" sz="2400" b="1" i="1" dirty="0" smtClean="0">
                              <a:solidFill>
                                <a:schemeClr val="bg1"/>
                              </a:solidFill>
                              <a:latin typeface="Cambria Math" panose="02040503050406030204" pitchFamily="18" charset="0"/>
                              <a:ea typeface="Cambria Math" panose="02040503050406030204" pitchFamily="18" charset="0"/>
                            </a:rPr>
                          </m:ctrlPr>
                        </m:radPr>
                        <m:deg/>
                        <m:e>
                          <m:f>
                            <m:fPr>
                              <m:ctrlPr>
                                <a:rPr lang="en-US" sz="2400" i="1" dirty="0">
                                  <a:solidFill>
                                    <a:schemeClr val="bg1"/>
                                  </a:solidFill>
                                  <a:latin typeface="Cambria Math" panose="02040503050406030204" pitchFamily="18" charset="0"/>
                                  <a:ea typeface="Cambria Math" panose="02040503050406030204" pitchFamily="18" charset="0"/>
                                </a:rPr>
                              </m:ctrlPr>
                            </m:fPr>
                            <m:num>
                              <m:r>
                                <a:rPr lang="en-US" sz="2400" i="1" dirty="0">
                                  <a:solidFill>
                                    <a:schemeClr val="bg1"/>
                                  </a:solidFill>
                                  <a:latin typeface="Cambria Math" panose="02040503050406030204" pitchFamily="18" charset="0"/>
                                  <a:ea typeface="Cambria Math" panose="02040503050406030204" pitchFamily="18" charset="0"/>
                                </a:rPr>
                                <m:t>1</m:t>
                              </m:r>
                            </m:num>
                            <m:den>
                              <m:r>
                                <a:rPr lang="en-US" sz="2400" i="1" dirty="0">
                                  <a:solidFill>
                                    <a:schemeClr val="bg1"/>
                                  </a:solidFill>
                                  <a:latin typeface="Cambria Math" panose="02040503050406030204" pitchFamily="18" charset="0"/>
                                  <a:ea typeface="Cambria Math" panose="02040503050406030204" pitchFamily="18" charset="0"/>
                                </a:rPr>
                                <m:t>𝑚</m:t>
                              </m:r>
                            </m:den>
                          </m:f>
                          <m:nary>
                            <m:naryPr>
                              <m:chr m:val="∑"/>
                              <m:ctrlPr>
                                <a:rPr lang="en-US" sz="2400" b="1" i="1" dirty="0">
                                  <a:solidFill>
                                    <a:schemeClr val="bg1"/>
                                  </a:solidFill>
                                  <a:latin typeface="Cambria Math" panose="02040503050406030204" pitchFamily="18" charset="0"/>
                                  <a:ea typeface="Cambria Math" panose="02040503050406030204" pitchFamily="18" charset="0"/>
                                </a:rPr>
                              </m:ctrlPr>
                            </m:naryPr>
                            <m:sub>
                              <m:r>
                                <m:rPr>
                                  <m:brk m:alnAt="23"/>
                                </m:rPr>
                                <a:rPr lang="en-US" sz="2400" i="1" dirty="0">
                                  <a:solidFill>
                                    <a:schemeClr val="bg1"/>
                                  </a:solidFill>
                                  <a:latin typeface="Cambria Math" panose="02040503050406030204" pitchFamily="18" charset="0"/>
                                  <a:ea typeface="Cambria Math" panose="02040503050406030204" pitchFamily="18" charset="0"/>
                                </a:rPr>
                                <m:t>𝑖</m:t>
                              </m:r>
                              <m:r>
                                <a:rPr lang="en-US" sz="2400" i="1" dirty="0">
                                  <a:solidFill>
                                    <a:schemeClr val="bg1"/>
                                  </a:solidFill>
                                  <a:latin typeface="Cambria Math" panose="02040503050406030204" pitchFamily="18" charset="0"/>
                                  <a:ea typeface="Cambria Math" panose="02040503050406030204" pitchFamily="18" charset="0"/>
                                </a:rPr>
                                <m:t>=</m:t>
                              </m:r>
                              <m:r>
                                <a:rPr lang="en-US" sz="2400" i="1" dirty="0">
                                  <a:solidFill>
                                    <a:schemeClr val="bg1"/>
                                  </a:solidFill>
                                  <a:latin typeface="Cambria Math" panose="02040503050406030204" pitchFamily="18" charset="0"/>
                                  <a:ea typeface="Cambria Math" panose="02040503050406030204" pitchFamily="18" charset="0"/>
                                </a:rPr>
                                <m:t>𝑚</m:t>
                              </m:r>
                            </m:sub>
                            <m:sup>
                              <m:r>
                                <a:rPr lang="en-US" sz="2400" b="0" i="1" dirty="0" smtClean="0">
                                  <a:solidFill>
                                    <a:schemeClr val="bg1"/>
                                  </a:solidFill>
                                  <a:latin typeface="Cambria Math" panose="02040503050406030204" pitchFamily="18" charset="0"/>
                                  <a:ea typeface="Cambria Math" panose="02040503050406030204" pitchFamily="18" charset="0"/>
                                </a:rPr>
                                <m:t>𝑛</m:t>
                              </m:r>
                            </m:sup>
                            <m:e>
                              <m:sSup>
                                <m:sSupPr>
                                  <m:ctrlPr>
                                    <a:rPr lang="en-US" sz="2400" b="1" i="1" dirty="0">
                                      <a:solidFill>
                                        <a:schemeClr val="bg1"/>
                                      </a:solidFill>
                                      <a:latin typeface="Cambria Math" panose="02040503050406030204" pitchFamily="18" charset="0"/>
                                      <a:ea typeface="Cambria Math" panose="02040503050406030204" pitchFamily="18" charset="0"/>
                                    </a:rPr>
                                  </m:ctrlPr>
                                </m:sSupPr>
                                <m:e>
                                  <m:r>
                                    <a:rPr lang="en-US" sz="2400" b="1" i="1" dirty="0">
                                      <a:solidFill>
                                        <a:schemeClr val="bg1"/>
                                      </a:solidFill>
                                      <a:latin typeface="Cambria Math" panose="02040503050406030204" pitchFamily="18" charset="0"/>
                                      <a:ea typeface="Cambria Math" panose="02040503050406030204" pitchFamily="18" charset="0"/>
                                    </a:rPr>
                                    <m:t>(</m:t>
                                  </m:r>
                                  <m:sSub>
                                    <m:sSubPr>
                                      <m:ctrlPr>
                                        <a:rPr lang="es-BO" sz="2400" i="1" dirty="0" err="1">
                                          <a:solidFill>
                                            <a:schemeClr val="bg1"/>
                                          </a:solidFill>
                                          <a:latin typeface="Cambria Math" panose="02040503050406030204" pitchFamily="18" charset="0"/>
                                          <a:ea typeface="Cambria Math" panose="02040503050406030204" pitchFamily="18" charset="0"/>
                                        </a:rPr>
                                      </m:ctrlPr>
                                    </m:sSubPr>
                                    <m:e>
                                      <m:r>
                                        <a:rPr lang="es-BO" sz="2400" b="0" i="1" dirty="0" err="1">
                                          <a:solidFill>
                                            <a:schemeClr val="bg1"/>
                                          </a:solidFill>
                                          <a:latin typeface="Cambria Math" panose="02040503050406030204" pitchFamily="18" charset="0"/>
                                          <a:ea typeface="Cambria Math" panose="02040503050406030204" pitchFamily="18" charset="0"/>
                                        </a:rPr>
                                        <m:t>𝑦</m:t>
                                      </m:r>
                                    </m:e>
                                    <m:sub>
                                      <m:r>
                                        <a:rPr lang="es-BO" sz="2400" b="0" i="1" dirty="0" err="1">
                                          <a:solidFill>
                                            <a:schemeClr val="bg1"/>
                                          </a:solidFill>
                                          <a:latin typeface="Cambria Math" panose="02040503050406030204" pitchFamily="18" charset="0"/>
                                          <a:ea typeface="Cambria Math" panose="02040503050406030204" pitchFamily="18" charset="0"/>
                                        </a:rPr>
                                        <m:t>𝑡</m:t>
                                      </m:r>
                                      <m:r>
                                        <a:rPr lang="en-US" sz="2400" b="0" i="1" dirty="0">
                                          <a:solidFill>
                                            <a:schemeClr val="bg1"/>
                                          </a:solidFill>
                                          <a:latin typeface="Cambria Math" panose="02040503050406030204" pitchFamily="18" charset="0"/>
                                          <a:ea typeface="Cambria Math" panose="02040503050406030204" pitchFamily="18" charset="0"/>
                                        </a:rPr>
                                        <m:t>𝑒𝑠𝑡</m:t>
                                      </m:r>
                                    </m:sub>
                                  </m:sSub>
                                  <m:r>
                                    <a:rPr lang="es-BO" sz="2400" b="0" i="1" dirty="0">
                                      <a:solidFill>
                                        <a:schemeClr val="bg1"/>
                                      </a:solidFill>
                                      <a:latin typeface="Cambria Math" panose="02040503050406030204" pitchFamily="18" charset="0"/>
                                      <a:ea typeface="Cambria Math" panose="02040503050406030204" pitchFamily="18" charset="0"/>
                                    </a:rPr>
                                    <m:t> − </m:t>
                                  </m:r>
                                  <m:sSub>
                                    <m:sSubPr>
                                      <m:ctrlPr>
                                        <a:rPr lang="es-BO" sz="2400" i="1" dirty="0" err="1">
                                          <a:solidFill>
                                            <a:schemeClr val="bg1"/>
                                          </a:solidFill>
                                          <a:latin typeface="Cambria Math" panose="02040503050406030204" pitchFamily="18" charset="0"/>
                                          <a:ea typeface="Cambria Math" panose="02040503050406030204" pitchFamily="18" charset="0"/>
                                        </a:rPr>
                                      </m:ctrlPr>
                                    </m:sSubPr>
                                    <m:e>
                                      <m:r>
                                        <a:rPr lang="es-BO" sz="2400" b="0" i="1" dirty="0" err="1">
                                          <a:solidFill>
                                            <a:schemeClr val="bg1"/>
                                          </a:solidFill>
                                          <a:latin typeface="Cambria Math" panose="02040503050406030204" pitchFamily="18" charset="0"/>
                                          <a:ea typeface="Cambria Math" panose="02040503050406030204" pitchFamily="18" charset="0"/>
                                        </a:rPr>
                                        <m:t>𝑦</m:t>
                                      </m:r>
                                    </m:e>
                                    <m:sub>
                                      <m:r>
                                        <a:rPr lang="es-BO" sz="2400" b="0" i="1" dirty="0">
                                          <a:solidFill>
                                            <a:schemeClr val="bg1"/>
                                          </a:solidFill>
                                          <a:latin typeface="Cambria Math" panose="02040503050406030204" pitchFamily="18" charset="0"/>
                                          <a:ea typeface="Cambria Math" panose="02040503050406030204" pitchFamily="18" charset="0"/>
                                        </a:rPr>
                                        <m:t>𝑝𝑟𝑜𝑛𝑜𝑠𝑡𝑖𝑐𝑜</m:t>
                                      </m:r>
                                    </m:sub>
                                  </m:sSub>
                                  <m:r>
                                    <a:rPr lang="en-US" sz="2400" b="1" i="1" dirty="0">
                                      <a:solidFill>
                                        <a:schemeClr val="bg1"/>
                                      </a:solidFill>
                                      <a:latin typeface="Cambria Math" panose="02040503050406030204" pitchFamily="18" charset="0"/>
                                      <a:ea typeface="Cambria Math" panose="02040503050406030204" pitchFamily="18" charset="0"/>
                                    </a:rPr>
                                    <m:t>)</m:t>
                                  </m:r>
                                </m:e>
                                <m:sup>
                                  <m:r>
                                    <a:rPr lang="en-US" sz="2400" b="0" i="1" dirty="0">
                                      <a:solidFill>
                                        <a:schemeClr val="bg1"/>
                                      </a:solidFill>
                                      <a:latin typeface="Cambria Math" panose="02040503050406030204" pitchFamily="18" charset="0"/>
                                      <a:ea typeface="Cambria Math" panose="02040503050406030204" pitchFamily="18" charset="0"/>
                                    </a:rPr>
                                    <m:t>2</m:t>
                                  </m:r>
                                </m:sup>
                              </m:sSup>
                            </m:e>
                          </m:nary>
                        </m:e>
                      </m:rad>
                    </m:oMath>
                  </m:oMathPara>
                </a14:m>
                <a:endParaRPr lang="es-ES" sz="2400" dirty="0">
                  <a:solidFill>
                    <a:schemeClr val="bg1"/>
                  </a:solidFill>
                </a:endParaRPr>
              </a:p>
              <a:p>
                <a:endParaRPr lang="en-US" sz="2400" b="1" dirty="0">
                  <a:solidFill>
                    <a:schemeClr val="bg1"/>
                  </a:solidFill>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3CFD6894-68FC-BC41-43DA-07B4AA116780}"/>
                  </a:ext>
                </a:extLst>
              </p:cNvPr>
              <p:cNvSpPr txBox="1">
                <a:spLocks noRot="1" noChangeAspect="1" noMove="1" noResize="1" noEditPoints="1" noAdjustHandles="1" noChangeArrowheads="1" noChangeShapeType="1" noTextEdit="1"/>
              </p:cNvSpPr>
              <p:nvPr/>
            </p:nvSpPr>
            <p:spPr>
              <a:xfrm>
                <a:off x="371094" y="2521765"/>
                <a:ext cx="5724906" cy="4206344"/>
              </a:xfrm>
              <a:prstGeom prst="rect">
                <a:avLst/>
              </a:prstGeom>
              <a:blipFill>
                <a:blip r:embed="rId3"/>
                <a:stretch>
                  <a:fillRect l="-1704" t="-1159"/>
                </a:stretch>
              </a:blipFill>
            </p:spPr>
            <p:txBody>
              <a:bodyPr/>
              <a:lstStyle/>
              <a:p>
                <a:r>
                  <a:rPr lang="es-BO">
                    <a:noFill/>
                  </a:rPr>
                  <a:t> </a:t>
                </a:r>
              </a:p>
            </p:txBody>
          </p:sp>
        </mc:Fallback>
      </mc:AlternateContent>
    </p:spTree>
    <p:extLst>
      <p:ext uri="{BB962C8B-B14F-4D97-AF65-F5344CB8AC3E}">
        <p14:creationId xmlns:p14="http://schemas.microsoft.com/office/powerpoint/2010/main" val="444344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a:bodyPr>
          <a:lstStyle/>
          <a:p>
            <a:r>
              <a:rPr lang="es-BO" sz="3400" dirty="0"/>
              <a:t>Aprendizaje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607183" y="1012685"/>
            <a:ext cx="4898468" cy="5561370"/>
          </a:xfrm>
        </p:spPr>
        <p:txBody>
          <a:bodyPr anchor="t">
            <a:normAutofit fontScale="92500" lnSpcReduction="10000"/>
          </a:bodyPr>
          <a:lstStyle/>
          <a:p>
            <a:pPr>
              <a:lnSpc>
                <a:spcPct val="120000"/>
              </a:lnSpc>
              <a:spcBef>
                <a:spcPts val="1200"/>
              </a:spcBef>
            </a:pPr>
            <a:r>
              <a:rPr lang="es-ES" sz="1600" dirty="0"/>
              <a:t>En el aprendizaje supervisado se entrena un modelo utilizando un conjunto de </a:t>
            </a:r>
            <a:r>
              <a:rPr lang="es-ES" sz="1600" dirty="0">
                <a:solidFill>
                  <a:srgbClr val="00B0F0"/>
                </a:solidFill>
              </a:rPr>
              <a:t>datos etiquetados.</a:t>
            </a:r>
          </a:p>
          <a:p>
            <a:pPr>
              <a:lnSpc>
                <a:spcPct val="120000"/>
              </a:lnSpc>
              <a:spcBef>
                <a:spcPts val="1200"/>
              </a:spcBef>
            </a:pPr>
            <a:r>
              <a:rPr lang="es-ES" sz="1600" dirty="0"/>
              <a:t>Objetivo: que el modelo aprenda a mapear las entradas a las salidas correctas, y luego pueda realizar </a:t>
            </a:r>
            <a:r>
              <a:rPr lang="es-ES" sz="1600" dirty="0">
                <a:solidFill>
                  <a:srgbClr val="C55A11"/>
                </a:solidFill>
              </a:rPr>
              <a:t>predicciones </a:t>
            </a:r>
            <a:r>
              <a:rPr lang="es-ES" sz="1600" dirty="0"/>
              <a:t>precisas sobre nuevas entradas para las cuales las salidas aún no son conocidas.</a:t>
            </a:r>
          </a:p>
          <a:p>
            <a:pPr marL="0" indent="0">
              <a:lnSpc>
                <a:spcPct val="120000"/>
              </a:lnSpc>
              <a:spcBef>
                <a:spcPts val="1200"/>
              </a:spcBef>
              <a:buNone/>
            </a:pPr>
            <a:r>
              <a:rPr lang="es-ES" sz="1600" dirty="0"/>
              <a:t>Algunos de los modelos y algoritmos de aprendizaje supervisado más comunes son:</a:t>
            </a:r>
          </a:p>
          <a:p>
            <a:pPr>
              <a:lnSpc>
                <a:spcPct val="120000"/>
              </a:lnSpc>
              <a:spcBef>
                <a:spcPts val="1200"/>
              </a:spcBef>
            </a:pPr>
            <a:r>
              <a:rPr lang="es-ES" sz="1600" dirty="0">
                <a:solidFill>
                  <a:srgbClr val="C55A11"/>
                </a:solidFill>
              </a:rPr>
              <a:t>Regresión Lineal: </a:t>
            </a:r>
            <a:r>
              <a:rPr lang="es-ES" sz="1600" dirty="0"/>
              <a:t>Se utiliza para predecir una variable continúa basada en variables de entrada. Busca la relación lineal que mejor se ajuste a los datos.</a:t>
            </a:r>
          </a:p>
          <a:p>
            <a:pPr>
              <a:lnSpc>
                <a:spcPct val="120000"/>
              </a:lnSpc>
              <a:spcBef>
                <a:spcPts val="1200"/>
              </a:spcBef>
            </a:pPr>
            <a:r>
              <a:rPr lang="es-ES" sz="1600" dirty="0">
                <a:solidFill>
                  <a:srgbClr val="C55A11"/>
                </a:solidFill>
              </a:rPr>
              <a:t>Regresión Logística: </a:t>
            </a:r>
            <a:r>
              <a:rPr lang="es-ES" sz="1600" dirty="0"/>
              <a:t>Se utiliza para la clasificación binaria. Estima la probabilidad de que una entrada pertenezca a una de las dos clases posibles.</a:t>
            </a:r>
          </a:p>
          <a:p>
            <a:pPr>
              <a:lnSpc>
                <a:spcPct val="120000"/>
              </a:lnSpc>
              <a:spcBef>
                <a:spcPts val="1200"/>
              </a:spcBef>
            </a:pPr>
            <a:r>
              <a:rPr lang="es-ES" sz="1600" dirty="0">
                <a:solidFill>
                  <a:srgbClr val="C55A11"/>
                </a:solidFill>
              </a:rPr>
              <a:t>Árboles de Decisión: </a:t>
            </a:r>
            <a:r>
              <a:rPr lang="es-ES" sz="1600" dirty="0"/>
              <a:t>Modelos que toman decisiones en forma de estructuras de árbol. Cada nodo del árbol representa una característica y cada hoja representa una etiqueta o una clase.</a:t>
            </a:r>
          </a:p>
        </p:txBody>
      </p:sp>
      <p:pic>
        <p:nvPicPr>
          <p:cNvPr id="6" name="Picture 2">
            <a:extLst>
              <a:ext uri="{FF2B5EF4-FFF2-40B4-BE49-F238E27FC236}">
                <a16:creationId xmlns:a16="http://schemas.microsoft.com/office/drawing/2014/main" id="{06D94306-C74A-ED6D-EEB7-E01AA47071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01" r="1910"/>
          <a:stretch/>
        </p:blipFill>
        <p:spPr bwMode="auto">
          <a:xfrm>
            <a:off x="6096000" y="10"/>
            <a:ext cx="6095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34161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3279D7-9678-F09A-6383-8D31CC813334}"/>
              </a:ext>
            </a:extLst>
          </p:cNvPr>
          <p:cNvPicPr>
            <a:picLocks noChangeAspect="1"/>
          </p:cNvPicPr>
          <p:nvPr/>
        </p:nvPicPr>
        <p:blipFill rotWithShape="1">
          <a:blip r:embed="rId2"/>
          <a:srcRect t="11553" r="9090" b="16533"/>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2C7839-FEE6-F4DE-2DCF-69BDAC82C6DF}"/>
              </a:ext>
            </a:extLst>
          </p:cNvPr>
          <p:cNvSpPr>
            <a:spLocks noGrp="1"/>
          </p:cNvSpPr>
          <p:nvPr>
            <p:ph type="title"/>
          </p:nvPr>
        </p:nvSpPr>
        <p:spPr>
          <a:xfrm>
            <a:off x="371094" y="1161288"/>
            <a:ext cx="3438144" cy="1124712"/>
          </a:xfrm>
        </p:spPr>
        <p:txBody>
          <a:bodyPr anchor="b">
            <a:normAutofit fontScale="90000"/>
          </a:bodyPr>
          <a:lstStyle/>
          <a:p>
            <a:r>
              <a:rPr lang="es-BO" sz="2800" dirty="0">
                <a:solidFill>
                  <a:srgbClr val="C55A11"/>
                </a:solidFill>
                <a:latin typeface="Arial" panose="020B0604020202020204" pitchFamily="34" charset="0"/>
                <a:cs typeface="Arial" panose="020B0604020202020204" pitchFamily="34" charset="0"/>
              </a:rPr>
              <a:t>Aprendizaje automático</a:t>
            </a:r>
            <a:br>
              <a:rPr lang="es-BO" sz="2800" dirty="0">
                <a:solidFill>
                  <a:srgbClr val="C55A11"/>
                </a:solidFill>
                <a:latin typeface="Arial" panose="020B0604020202020204" pitchFamily="34" charset="0"/>
                <a:cs typeface="Arial" panose="020B0604020202020204" pitchFamily="34" charset="0"/>
              </a:rPr>
            </a:br>
            <a:r>
              <a:rPr lang="es-BO" sz="2800" dirty="0">
                <a:solidFill>
                  <a:srgbClr val="C55A11"/>
                </a:solidFill>
                <a:latin typeface="Arial" panose="020B0604020202020204" pitchFamily="34" charset="0"/>
                <a:cs typeface="Arial" panose="020B0604020202020204" pitchFamily="34" charset="0"/>
              </a:rPr>
              <a:t>(Machine </a:t>
            </a:r>
            <a:r>
              <a:rPr lang="es-BO" sz="2800" dirty="0" err="1">
                <a:solidFill>
                  <a:srgbClr val="C55A11"/>
                </a:solidFill>
                <a:latin typeface="Arial" panose="020B0604020202020204" pitchFamily="34" charset="0"/>
                <a:cs typeface="Arial" panose="020B0604020202020204" pitchFamily="34" charset="0"/>
              </a:rPr>
              <a:t>learning</a:t>
            </a:r>
            <a:r>
              <a:rPr lang="es-BO" sz="2800" dirty="0">
                <a:solidFill>
                  <a:srgbClr val="C55A11"/>
                </a:solidFill>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669B451-B0F5-453E-82EA-3BA6F942FF9F}"/>
              </a:ext>
            </a:extLst>
          </p:cNvPr>
          <p:cNvSpPr>
            <a:spLocks noGrp="1"/>
          </p:cNvSpPr>
          <p:nvPr>
            <p:ph idx="1"/>
          </p:nvPr>
        </p:nvSpPr>
        <p:spPr>
          <a:xfrm>
            <a:off x="371093" y="2718053"/>
            <a:ext cx="3572257" cy="3749421"/>
          </a:xfrm>
        </p:spPr>
        <p:txBody>
          <a:bodyPr anchor="t">
            <a:normAutofit/>
          </a:bodyPr>
          <a:lstStyle/>
          <a:p>
            <a:pPr marL="0" indent="0">
              <a:buNone/>
            </a:pPr>
            <a:r>
              <a:rPr lang="es-ES" sz="2400" dirty="0">
                <a:solidFill>
                  <a:schemeClr val="bg1"/>
                </a:solidFill>
              </a:rPr>
              <a:t>Rama de la inteligencia artificial (IA) que se centra en el desarrollo de </a:t>
            </a:r>
            <a:r>
              <a:rPr lang="es-ES" sz="2400" dirty="0">
                <a:solidFill>
                  <a:srgbClr val="FF00FF"/>
                </a:solidFill>
              </a:rPr>
              <a:t>algoritmos y modelos</a:t>
            </a:r>
            <a:r>
              <a:rPr lang="es-ES" sz="2400" dirty="0">
                <a:solidFill>
                  <a:schemeClr val="bg1"/>
                </a:solidFill>
              </a:rPr>
              <a:t> que permiten a las computadoras “</a:t>
            </a:r>
            <a:r>
              <a:rPr lang="es-ES" sz="2400" dirty="0">
                <a:solidFill>
                  <a:srgbClr val="FF00FF"/>
                </a:solidFill>
              </a:rPr>
              <a:t>aprender</a:t>
            </a:r>
            <a:r>
              <a:rPr lang="es-ES" sz="2400" dirty="0">
                <a:solidFill>
                  <a:schemeClr val="bg1"/>
                </a:solidFill>
              </a:rPr>
              <a:t>” y mejorar su rendimiento, en lugar de ser programadas explícitamente para realizar esas tareas.</a:t>
            </a:r>
          </a:p>
        </p:txBody>
      </p:sp>
      <p:pic>
        <p:nvPicPr>
          <p:cNvPr id="4" name="Picture 3">
            <a:extLst>
              <a:ext uri="{FF2B5EF4-FFF2-40B4-BE49-F238E27FC236}">
                <a16:creationId xmlns:a16="http://schemas.microsoft.com/office/drawing/2014/main" id="{0AADB864-8FE6-5949-6AB1-7ACA8C5CD7BA}"/>
              </a:ext>
            </a:extLst>
          </p:cNvPr>
          <p:cNvPicPr>
            <a:picLocks noChangeAspect="1"/>
          </p:cNvPicPr>
          <p:nvPr/>
        </p:nvPicPr>
        <p:blipFill>
          <a:blip r:embed="rId3">
            <a:alphaModFix amt="50000"/>
          </a:blip>
          <a:stretch>
            <a:fillRect/>
          </a:stretch>
        </p:blipFill>
        <p:spPr>
          <a:xfrm>
            <a:off x="3809238" y="2551429"/>
            <a:ext cx="2743190" cy="2743190"/>
          </a:xfrm>
          <a:prstGeom prst="rect">
            <a:avLst/>
          </a:prstGeom>
        </p:spPr>
      </p:pic>
    </p:spTree>
    <p:extLst>
      <p:ext uri="{BB962C8B-B14F-4D97-AF65-F5344CB8AC3E}">
        <p14:creationId xmlns:p14="http://schemas.microsoft.com/office/powerpoint/2010/main" val="27478620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2258A9A-3313-677E-BF0F-7AC192449C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6" t="1600"/>
          <a:stretch/>
        </p:blipFill>
        <p:spPr bwMode="auto">
          <a:xfrm>
            <a:off x="6095998" y="3760"/>
            <a:ext cx="6106316"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a:bodyPr>
          <a:lstStyle/>
          <a:p>
            <a:r>
              <a:rPr lang="es-BO" sz="3400" dirty="0"/>
              <a:t>Aprendizaje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607183" y="1012685"/>
            <a:ext cx="4705963" cy="5580620"/>
          </a:xfrm>
        </p:spPr>
        <p:txBody>
          <a:bodyPr vert="horz" lIns="91440" tIns="45720" rIns="91440" bIns="45720" rtlCol="0" anchor="t">
            <a:normAutofit fontScale="85000" lnSpcReduction="10000"/>
          </a:bodyPr>
          <a:lstStyle/>
          <a:p>
            <a:pPr>
              <a:lnSpc>
                <a:spcPct val="120000"/>
              </a:lnSpc>
              <a:spcBef>
                <a:spcPts val="1200"/>
              </a:spcBef>
            </a:pPr>
            <a:r>
              <a:rPr lang="es-ES" sz="1600" dirty="0">
                <a:solidFill>
                  <a:srgbClr val="C55A11"/>
                </a:solidFill>
              </a:rPr>
              <a:t>Bosques Aleatorios (</a:t>
            </a:r>
            <a:r>
              <a:rPr lang="es-ES" sz="1600" dirty="0" err="1">
                <a:solidFill>
                  <a:srgbClr val="C55A11"/>
                </a:solidFill>
              </a:rPr>
              <a:t>Random</a:t>
            </a:r>
            <a:r>
              <a:rPr lang="es-ES" sz="1600" dirty="0">
                <a:solidFill>
                  <a:srgbClr val="C55A11"/>
                </a:solidFill>
              </a:rPr>
              <a:t> </a:t>
            </a:r>
            <a:r>
              <a:rPr lang="es-ES" sz="1600" dirty="0" err="1">
                <a:solidFill>
                  <a:srgbClr val="C55A11"/>
                </a:solidFill>
              </a:rPr>
              <a:t>Forests</a:t>
            </a:r>
            <a:r>
              <a:rPr lang="es-ES" sz="1600" dirty="0">
                <a:solidFill>
                  <a:srgbClr val="C55A11"/>
                </a:solidFill>
              </a:rPr>
              <a:t>): </a:t>
            </a:r>
            <a:r>
              <a:rPr lang="es-ES" sz="1600" dirty="0"/>
              <a:t>Consiste en un conjunto de árboles de decisión que trabajan juntos para realizar una predicción. Cada árbol vota por una clase y la clase con más votos se considera la predicción final.</a:t>
            </a:r>
          </a:p>
          <a:p>
            <a:pPr>
              <a:lnSpc>
                <a:spcPct val="120000"/>
              </a:lnSpc>
              <a:spcBef>
                <a:spcPts val="1200"/>
              </a:spcBef>
            </a:pPr>
            <a:r>
              <a:rPr lang="es-ES" sz="1600" dirty="0">
                <a:solidFill>
                  <a:srgbClr val="C55A11"/>
                </a:solidFill>
              </a:rPr>
              <a:t>Máquinas de Soporte Vectorial (SVM): </a:t>
            </a:r>
            <a:r>
              <a:rPr lang="es-ES" sz="1600" dirty="0"/>
              <a:t>Se utilizan para problemas de clasificación y regresión. Encuentran el hiperplano que mejor separa las clases en el espacio de características.</a:t>
            </a:r>
          </a:p>
          <a:p>
            <a:pPr>
              <a:lnSpc>
                <a:spcPct val="120000"/>
              </a:lnSpc>
              <a:spcBef>
                <a:spcPts val="1200"/>
              </a:spcBef>
            </a:pPr>
            <a:r>
              <a:rPr lang="es-ES" sz="1600" dirty="0">
                <a:solidFill>
                  <a:srgbClr val="C55A11"/>
                </a:solidFill>
              </a:rPr>
              <a:t>K-Vecinos Más Cercanos (K-NN): </a:t>
            </a:r>
            <a:r>
              <a:rPr lang="es-ES" sz="1600" dirty="0"/>
              <a:t>Clasifica un punto basado en la mayoría de las etiquetas de sus vecinos más cercanos en el espacio de características.</a:t>
            </a:r>
          </a:p>
          <a:p>
            <a:pPr>
              <a:lnSpc>
                <a:spcPct val="120000"/>
              </a:lnSpc>
              <a:spcBef>
                <a:spcPts val="1200"/>
              </a:spcBef>
            </a:pPr>
            <a:r>
              <a:rPr lang="es-ES" sz="1600" dirty="0">
                <a:solidFill>
                  <a:srgbClr val="C55A11"/>
                </a:solidFill>
              </a:rPr>
              <a:t>Redes Neuronales Artificiales: </a:t>
            </a:r>
            <a:r>
              <a:rPr lang="es-ES" sz="1600" dirty="0"/>
              <a:t>Modelos inspirados en la estructura del cerebro, consisten en capas de neuronas artificiales interconectadas. </a:t>
            </a:r>
          </a:p>
          <a:p>
            <a:pPr>
              <a:lnSpc>
                <a:spcPct val="120000"/>
              </a:lnSpc>
              <a:spcBef>
                <a:spcPts val="1200"/>
              </a:spcBef>
            </a:pPr>
            <a:r>
              <a:rPr lang="es-ES" sz="1600" dirty="0" err="1">
                <a:solidFill>
                  <a:srgbClr val="C55A11"/>
                </a:solidFill>
              </a:rPr>
              <a:t>Gradient</a:t>
            </a:r>
            <a:r>
              <a:rPr lang="es-ES" sz="1600" dirty="0">
                <a:solidFill>
                  <a:srgbClr val="C55A11"/>
                </a:solidFill>
              </a:rPr>
              <a:t> </a:t>
            </a:r>
            <a:r>
              <a:rPr lang="es-ES" sz="1600" dirty="0" err="1">
                <a:solidFill>
                  <a:srgbClr val="C55A11"/>
                </a:solidFill>
              </a:rPr>
              <a:t>Boosting</a:t>
            </a:r>
            <a:r>
              <a:rPr lang="es-ES" sz="1600" dirty="0">
                <a:solidFill>
                  <a:srgbClr val="C55A11"/>
                </a:solidFill>
              </a:rPr>
              <a:t>: </a:t>
            </a:r>
            <a:r>
              <a:rPr lang="es-ES" sz="1600" dirty="0"/>
              <a:t>Un conjunto de algoritmos (como </a:t>
            </a:r>
            <a:r>
              <a:rPr lang="es-ES" sz="1600" dirty="0" err="1"/>
              <a:t>XGBoost</a:t>
            </a:r>
            <a:r>
              <a:rPr lang="es-ES" sz="1600" dirty="0"/>
              <a:t>, </a:t>
            </a:r>
            <a:r>
              <a:rPr lang="es-ES" sz="1600" dirty="0" err="1"/>
              <a:t>LightGBM</a:t>
            </a:r>
            <a:r>
              <a:rPr lang="es-ES" sz="1600" dirty="0"/>
              <a:t> y </a:t>
            </a:r>
            <a:r>
              <a:rPr lang="es-ES" sz="1600" dirty="0" err="1"/>
              <a:t>AdaBoost</a:t>
            </a:r>
            <a:r>
              <a:rPr lang="es-ES" sz="1600" dirty="0"/>
              <a:t>) que construyen un modelo fuerte a partir de varios modelos más débiles, ajustándose en función de los errores de predicción anteriores.</a:t>
            </a:r>
          </a:p>
          <a:p>
            <a:pPr>
              <a:lnSpc>
                <a:spcPct val="120000"/>
              </a:lnSpc>
              <a:spcBef>
                <a:spcPts val="1200"/>
              </a:spcBef>
            </a:pPr>
            <a:r>
              <a:rPr lang="es-ES" sz="1600" dirty="0" err="1">
                <a:solidFill>
                  <a:srgbClr val="C55A11"/>
                </a:solidFill>
              </a:rPr>
              <a:t>Naive</a:t>
            </a:r>
            <a:r>
              <a:rPr lang="es-ES" sz="1600" dirty="0">
                <a:solidFill>
                  <a:srgbClr val="C55A11"/>
                </a:solidFill>
              </a:rPr>
              <a:t> Bayes: </a:t>
            </a:r>
            <a:r>
              <a:rPr lang="es-ES" sz="1600" dirty="0"/>
              <a:t>Basado en el teorema de Bayes, es especialmente útil para la clasificación y categorización.</a:t>
            </a:r>
          </a:p>
        </p:txBody>
      </p:sp>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956943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2258A9A-3313-677E-BF0F-7AC192449C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6" t="1600"/>
          <a:stretch/>
        </p:blipFill>
        <p:spPr bwMode="auto">
          <a:xfrm>
            <a:off x="6095998" y="3760"/>
            <a:ext cx="6106316"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a:bodyPr>
          <a:lstStyle/>
          <a:p>
            <a:r>
              <a:rPr lang="es-BO" sz="3400" dirty="0"/>
              <a:t>Aprendizaje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731790" y="831878"/>
            <a:ext cx="4705963" cy="5580620"/>
          </a:xfrm>
        </p:spPr>
        <p:txBody>
          <a:bodyPr vert="horz" lIns="91440" tIns="45720" rIns="91440" bIns="45720" rtlCol="0" anchor="t">
            <a:normAutofit fontScale="85000" lnSpcReduction="10000"/>
          </a:bodyPr>
          <a:lstStyle/>
          <a:p>
            <a:pPr>
              <a:lnSpc>
                <a:spcPct val="120000"/>
              </a:lnSpc>
              <a:spcBef>
                <a:spcPts val="1200"/>
              </a:spcBef>
            </a:pPr>
            <a:r>
              <a:rPr lang="es-ES" sz="1600" dirty="0">
                <a:solidFill>
                  <a:srgbClr val="C55A11"/>
                </a:solidFill>
              </a:rPr>
              <a:t>Redes </a:t>
            </a:r>
            <a:r>
              <a:rPr lang="es-ES" sz="1600" dirty="0" err="1">
                <a:solidFill>
                  <a:srgbClr val="C55A11"/>
                </a:solidFill>
              </a:rPr>
              <a:t>elasticas</a:t>
            </a:r>
            <a:r>
              <a:rPr lang="es-ES" sz="1600" dirty="0">
                <a:solidFill>
                  <a:srgbClr val="C55A11"/>
                </a:solidFill>
              </a:rPr>
              <a:t> (</a:t>
            </a:r>
            <a:r>
              <a:rPr lang="es-ES" sz="1600" dirty="0" err="1">
                <a:solidFill>
                  <a:srgbClr val="C55A11"/>
                </a:solidFill>
              </a:rPr>
              <a:t>elastic</a:t>
            </a:r>
            <a:r>
              <a:rPr lang="es-ES" sz="1600" dirty="0">
                <a:solidFill>
                  <a:srgbClr val="C55A11"/>
                </a:solidFill>
              </a:rPr>
              <a:t> nets): </a:t>
            </a:r>
            <a:r>
              <a:rPr lang="es-ES" sz="1600" dirty="0"/>
              <a:t>Combinación de dos métodos de regularización ampliamente utilizados: la regresión de Ridge (o regresión de penalización L2) y la regresión LASSO (</a:t>
            </a:r>
            <a:r>
              <a:rPr lang="es-ES" sz="1600" dirty="0" err="1"/>
              <a:t>Least</a:t>
            </a:r>
            <a:r>
              <a:rPr lang="es-ES" sz="1600" dirty="0"/>
              <a:t> Absolute </a:t>
            </a:r>
            <a:r>
              <a:rPr lang="es-ES" sz="1600" dirty="0" err="1"/>
              <a:t>Shrinkage</a:t>
            </a:r>
            <a:r>
              <a:rPr lang="es-ES" sz="1600" dirty="0"/>
              <a:t> and </a:t>
            </a:r>
            <a:r>
              <a:rPr lang="es-ES" sz="1600" dirty="0" err="1"/>
              <a:t>Selection</a:t>
            </a:r>
            <a:r>
              <a:rPr lang="es-ES" sz="1600" dirty="0"/>
              <a:t> </a:t>
            </a:r>
            <a:r>
              <a:rPr lang="es-ES" sz="1600" dirty="0" err="1"/>
              <a:t>Operator</a:t>
            </a:r>
            <a:r>
              <a:rPr lang="es-ES" sz="1600" dirty="0"/>
              <a:t>, o regresión de penalización L1)</a:t>
            </a:r>
          </a:p>
          <a:p>
            <a:pPr>
              <a:lnSpc>
                <a:spcPct val="120000"/>
              </a:lnSpc>
              <a:spcBef>
                <a:spcPts val="1200"/>
              </a:spcBef>
            </a:pPr>
            <a:r>
              <a:rPr lang="es-ES" sz="1600" dirty="0"/>
              <a:t>Tanto Ridge como LASSO son métodos de regularización que agregan términos de penalización a la función de costo utilizada en la regresión:</a:t>
            </a:r>
          </a:p>
          <a:p>
            <a:pPr marL="0" indent="0">
              <a:lnSpc>
                <a:spcPct val="120000"/>
              </a:lnSpc>
              <a:spcBef>
                <a:spcPts val="1200"/>
              </a:spcBef>
              <a:buNone/>
            </a:pPr>
            <a:endParaRPr lang="es-ES" sz="1600" dirty="0">
              <a:solidFill>
                <a:srgbClr val="C55A11"/>
              </a:solidFill>
            </a:endParaRPr>
          </a:p>
          <a:p>
            <a:pPr>
              <a:lnSpc>
                <a:spcPct val="120000"/>
              </a:lnSpc>
              <a:spcBef>
                <a:spcPts val="1200"/>
              </a:spcBef>
            </a:pPr>
            <a:r>
              <a:rPr lang="es-ES" sz="1600" dirty="0"/>
              <a:t>La regularización es un enfoque que se utiliza para evitar el sobreajuste en modelos de regresión, donde los modelos se ajustan demasiado bien a los datos de entrenamiento, pero pueden generalizar mal a nuevos datos.</a:t>
            </a:r>
          </a:p>
          <a:p>
            <a:pPr>
              <a:lnSpc>
                <a:spcPct val="120000"/>
              </a:lnSpc>
              <a:spcBef>
                <a:spcPts val="1200"/>
              </a:spcBef>
            </a:pPr>
            <a:r>
              <a:rPr lang="es-ES" sz="1600" dirty="0"/>
              <a:t>Usar ambas penalizaciones L1 y L2 permite controlar tanto la magnitud de los coeficientes de las variables predictoras (Ridge) como la selección de variables (LASSO). </a:t>
            </a:r>
          </a:p>
          <a:p>
            <a:pPr>
              <a:lnSpc>
                <a:spcPct val="120000"/>
              </a:lnSpc>
              <a:spcBef>
                <a:spcPts val="1200"/>
              </a:spcBef>
            </a:pPr>
            <a:r>
              <a:rPr lang="es-ES" sz="1600" dirty="0"/>
              <a:t>La combinación de ambas penalizaciones se controla mediante un parámetro llamado "</a:t>
            </a:r>
            <a:r>
              <a:rPr lang="es-ES" sz="1600" dirty="0" err="1"/>
              <a:t>alpha</a:t>
            </a:r>
            <a:r>
              <a:rPr lang="es-ES" sz="1600" dirty="0"/>
              <a:t>" que permite ajustar la proporción relativa de L1 y L2 en la penalización total.</a:t>
            </a:r>
          </a:p>
        </p:txBody>
      </p:sp>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11266" name="Picture 2" descr="Regularization with Ridge, Lasso, and Elastic Net Regressions | by Blake  Samaha | Towards Data Science">
            <a:extLst>
              <a:ext uri="{FF2B5EF4-FFF2-40B4-BE49-F238E27FC236}">
                <a16:creationId xmlns:a16="http://schemas.microsoft.com/office/drawing/2014/main" id="{42320258-D897-BEEF-C0F1-7C944035E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0982" y="408998"/>
            <a:ext cx="6962775"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429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79DE80C-77DF-8CDC-D32F-0C94252C7EC2}"/>
              </a:ext>
            </a:extLst>
          </p:cNvPr>
          <p:cNvSpPr>
            <a:spLocks noGrp="1"/>
          </p:cNvSpPr>
          <p:nvPr>
            <p:ph idx="1"/>
          </p:nvPr>
        </p:nvSpPr>
        <p:spPr>
          <a:xfrm>
            <a:off x="510929" y="1307255"/>
            <a:ext cx="11077888" cy="4832439"/>
          </a:xfrm>
        </p:spPr>
        <p:txBody>
          <a:bodyPr vert="horz" lIns="91440" tIns="45720" rIns="91440" bIns="45720" rtlCol="0" anchor="t">
            <a:normAutofit/>
          </a:bodyPr>
          <a:lstStyle/>
          <a:p>
            <a:pPr marL="0" indent="0">
              <a:lnSpc>
                <a:spcPct val="100000"/>
              </a:lnSpc>
              <a:spcBef>
                <a:spcPts val="0"/>
              </a:spcBef>
              <a:spcAft>
                <a:spcPts val="1200"/>
              </a:spcAft>
              <a:buNone/>
            </a:pPr>
            <a:r>
              <a:rPr lang="es-ES" sz="2100" dirty="0">
                <a:solidFill>
                  <a:srgbClr val="C55A11"/>
                </a:solidFill>
              </a:rPr>
              <a:t>Redes </a:t>
            </a:r>
            <a:r>
              <a:rPr lang="es-ES" sz="2100" dirty="0" err="1">
                <a:solidFill>
                  <a:srgbClr val="C55A11"/>
                </a:solidFill>
              </a:rPr>
              <a:t>elasticas</a:t>
            </a:r>
            <a:r>
              <a:rPr lang="es-ES" sz="2100" dirty="0">
                <a:solidFill>
                  <a:srgbClr val="C55A11"/>
                </a:solidFill>
              </a:rPr>
              <a:t> (</a:t>
            </a:r>
            <a:r>
              <a:rPr lang="es-ES" sz="2100" dirty="0" err="1">
                <a:solidFill>
                  <a:srgbClr val="C55A11"/>
                </a:solidFill>
              </a:rPr>
              <a:t>elastic</a:t>
            </a:r>
            <a:r>
              <a:rPr lang="es-ES" sz="2100" dirty="0">
                <a:solidFill>
                  <a:srgbClr val="C55A11"/>
                </a:solidFill>
              </a:rPr>
              <a:t> nets): </a:t>
            </a:r>
            <a:r>
              <a:rPr lang="es-ES" sz="2100" dirty="0"/>
              <a:t>Combinación de dos métodos de regularización ampliamente utilizados: </a:t>
            </a:r>
          </a:p>
          <a:p>
            <a:pPr lvl="1">
              <a:lnSpc>
                <a:spcPct val="100000"/>
              </a:lnSpc>
              <a:spcBef>
                <a:spcPts val="0"/>
              </a:spcBef>
              <a:spcAft>
                <a:spcPts val="1200"/>
              </a:spcAft>
              <a:buFont typeface="Courier New" panose="02070309020205020404" pitchFamily="49" charset="0"/>
              <a:buChar char="o"/>
            </a:pPr>
            <a:r>
              <a:rPr lang="es-ES" sz="2100" dirty="0"/>
              <a:t>Regresión LASSO (</a:t>
            </a:r>
            <a:r>
              <a:rPr lang="es-ES" sz="2100" dirty="0" err="1"/>
              <a:t>Least</a:t>
            </a:r>
            <a:r>
              <a:rPr lang="es-ES" sz="2100" dirty="0"/>
              <a:t> Absolute </a:t>
            </a:r>
            <a:r>
              <a:rPr lang="es-ES" sz="2100" dirty="0" err="1"/>
              <a:t>Shrinkage</a:t>
            </a:r>
            <a:r>
              <a:rPr lang="es-ES" sz="2100" dirty="0"/>
              <a:t> and </a:t>
            </a:r>
            <a:r>
              <a:rPr lang="es-ES" sz="2100" dirty="0" err="1"/>
              <a:t>Selection</a:t>
            </a:r>
            <a:r>
              <a:rPr lang="es-ES" sz="2100" dirty="0"/>
              <a:t> </a:t>
            </a:r>
            <a:r>
              <a:rPr lang="es-ES" sz="2100" dirty="0" err="1"/>
              <a:t>Operator</a:t>
            </a:r>
            <a:r>
              <a:rPr lang="es-ES" sz="2100" dirty="0"/>
              <a:t>, o regresión de penalización L1)</a:t>
            </a:r>
          </a:p>
          <a:p>
            <a:pPr lvl="1">
              <a:lnSpc>
                <a:spcPct val="100000"/>
              </a:lnSpc>
              <a:spcBef>
                <a:spcPts val="0"/>
              </a:spcBef>
              <a:spcAft>
                <a:spcPts val="1200"/>
              </a:spcAft>
              <a:buFont typeface="Courier New" panose="02070309020205020404" pitchFamily="49" charset="0"/>
              <a:buChar char="o"/>
            </a:pPr>
            <a:r>
              <a:rPr lang="es-ES" sz="2100" dirty="0"/>
              <a:t>Regresión de Ridge (o regresión de penalización L2) </a:t>
            </a:r>
          </a:p>
          <a:p>
            <a:pPr marL="0" indent="0">
              <a:lnSpc>
                <a:spcPct val="100000"/>
              </a:lnSpc>
              <a:spcBef>
                <a:spcPts val="0"/>
              </a:spcBef>
              <a:spcAft>
                <a:spcPts val="1200"/>
              </a:spcAft>
              <a:buNone/>
            </a:pPr>
            <a:r>
              <a:rPr lang="es-ES" sz="2100" dirty="0"/>
              <a:t>Tanto Ridge como LASSO son métodos de regularización que agregan términos de penalización a la función de costo utilizada en la regresión: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B7C206-E18A-FD93-2F83-5D235C5D250A}"/>
                  </a:ext>
                </a:extLst>
              </p:cNvPr>
              <p:cNvSpPr txBox="1"/>
              <p:nvPr/>
            </p:nvSpPr>
            <p:spPr>
              <a:xfrm>
                <a:off x="2225033" y="4267073"/>
                <a:ext cx="7649679" cy="10499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i="1" dirty="0" smtClean="0">
                              <a:latin typeface="Cambria Math" panose="02040503050406030204" pitchFamily="18" charset="0"/>
                              <a:ea typeface="Cambria Math" panose="02040503050406030204" pitchFamily="18" charset="0"/>
                            </a:rPr>
                          </m:ctrlPr>
                        </m:funcPr>
                        <m:fName>
                          <m:limLow>
                            <m:limLowPr>
                              <m:ctrlPr>
                                <a:rPr lang="en-US" sz="2000" i="1" dirty="0">
                                  <a:latin typeface="Cambria Math" panose="02040503050406030204" pitchFamily="18" charset="0"/>
                                  <a:ea typeface="Cambria Math" panose="02040503050406030204" pitchFamily="18" charset="0"/>
                                </a:rPr>
                              </m:ctrlPr>
                            </m:limLowPr>
                            <m:e>
                              <m:r>
                                <m:rPr>
                                  <m:sty m:val="p"/>
                                </m:rPr>
                                <a:rPr lang="en-US" sz="2000" dirty="0">
                                  <a:latin typeface="Cambria Math" panose="02040503050406030204" pitchFamily="18" charset="0"/>
                                  <a:ea typeface="Cambria Math" panose="02040503050406030204" pitchFamily="18" charset="0"/>
                                </a:rPr>
                                <m:t>argmin</m:t>
                              </m:r>
                            </m:e>
                            <m:lim>
                              <m:eqArr>
                                <m:eqArrPr>
                                  <m:ctrlPr>
                                    <a:rPr lang="el-GR" sz="2000" b="1" i="1" dirty="0">
                                      <a:latin typeface="Cambria Math" panose="02040503050406030204" pitchFamily="18" charset="0"/>
                                      <a:ea typeface="Cambria Math" panose="02040503050406030204" pitchFamily="18" charset="0"/>
                                    </a:rPr>
                                  </m:ctrlPr>
                                </m:eqArrPr>
                                <m:e>
                                  <m:r>
                                    <a:rPr lang="el-GR" sz="2000" b="1" dirty="0">
                                      <a:latin typeface="Cambria Math" panose="02040503050406030204" pitchFamily="18" charset="0"/>
                                      <a:ea typeface="Cambria Math" panose="02040503050406030204" pitchFamily="18" charset="0"/>
                                    </a:rPr>
                                    <m:t>𝚯</m:t>
                                  </m:r>
                                  <m:r>
                                    <a:rPr lang="el-GR" sz="2000" b="1" i="1" dirty="0">
                                      <a:latin typeface="Cambria Math" panose="02040503050406030204" pitchFamily="18" charset="0"/>
                                      <a:ea typeface="Cambria Math" panose="02040503050406030204" pitchFamily="18" charset="0"/>
                                    </a:rPr>
                                    <m:t>∈</m:t>
                                  </m:r>
                                  <m:r>
                                    <a:rPr lang="el-GR" sz="2000" b="1" i="1" dirty="0">
                                      <a:latin typeface="Cambria Math" panose="02040503050406030204" pitchFamily="18" charset="0"/>
                                      <a:ea typeface="Cambria Math" panose="02040503050406030204" pitchFamily="18" charset="0"/>
                                    </a:rPr>
                                    <m:t>ℝ</m:t>
                                  </m:r>
                                </m:e>
                                <m:e>
                                  <m:r>
                                    <a:rPr lang="en-US" sz="2000" i="1" dirty="0">
                                      <a:latin typeface="Cambria Math" panose="02040503050406030204" pitchFamily="18" charset="0"/>
                                      <a:ea typeface="Cambria Math" panose="02040503050406030204" pitchFamily="18" charset="0"/>
                                    </a:rPr>
                                    <m:t>𝑖</m:t>
                                  </m:r>
                                  <m:r>
                                    <a:rPr lang="en-US" sz="2000" i="1" dirty="0">
                                      <a:latin typeface="Cambria Math" panose="02040503050406030204" pitchFamily="18" charset="0"/>
                                      <a:ea typeface="Cambria Math" panose="02040503050406030204" pitchFamily="18" charset="0"/>
                                    </a:rPr>
                                    <m:t>=1,2,…,</m:t>
                                  </m:r>
                                  <m:r>
                                    <m:rPr>
                                      <m:sty m:val="p"/>
                                    </m:rPr>
                                    <a:rPr lang="en-US" sz="2000" dirty="0">
                                      <a:latin typeface="Cambria Math" panose="02040503050406030204" pitchFamily="18" charset="0"/>
                                      <a:ea typeface="Cambria Math" panose="02040503050406030204" pitchFamily="18" charset="0"/>
                                    </a:rPr>
                                    <m:t>m</m:t>
                                  </m:r>
                                </m:e>
                              </m:eqArr>
                            </m:lim>
                          </m:limLow>
                        </m:fName>
                        <m:e>
                          <m:r>
                            <a:rPr lang="el-GR" sz="2000" b="1" dirty="0">
                              <a:latin typeface="Cambria Math" panose="02040503050406030204" pitchFamily="18" charset="0"/>
                              <a:ea typeface="Cambria Math" panose="02040503050406030204" pitchFamily="18" charset="0"/>
                            </a:rPr>
                            <m:t>𝛆</m:t>
                          </m:r>
                        </m:e>
                      </m:func>
                      <m:r>
                        <m:rPr>
                          <m:nor/>
                        </m:rPr>
                        <a:rPr lang="en-US" sz="2000" dirty="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m:t>
                      </m:r>
                      <m:nary>
                        <m:naryPr>
                          <m:chr m:val="∑"/>
                          <m:ctrlPr>
                            <a:rPr lang="en-US" sz="2000" b="1" i="1" dirty="0" smtClean="0">
                              <a:latin typeface="Cambria Math" panose="02040503050406030204" pitchFamily="18" charset="0"/>
                              <a:ea typeface="Cambria Math" panose="02040503050406030204" pitchFamily="18" charset="0"/>
                            </a:rPr>
                          </m:ctrlPr>
                        </m:naryPr>
                        <m:sub>
                          <m:r>
                            <m:rPr>
                              <m:brk m:alnAt="23"/>
                            </m:rPr>
                            <a:rPr lang="en-US" sz="2000" i="1" dirty="0">
                              <a:latin typeface="Cambria Math" panose="02040503050406030204" pitchFamily="18" charset="0"/>
                              <a:ea typeface="Cambria Math" panose="02040503050406030204" pitchFamily="18" charset="0"/>
                            </a:rPr>
                            <m:t>𝑖</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𝑚</m:t>
                          </m:r>
                        </m:sub>
                        <m:sup>
                          <m:r>
                            <a:rPr lang="en-US" sz="2000" b="0" i="1" dirty="0" smtClean="0">
                              <a:latin typeface="Cambria Math" panose="02040503050406030204" pitchFamily="18" charset="0"/>
                              <a:ea typeface="Cambria Math" panose="02040503050406030204" pitchFamily="18" charset="0"/>
                            </a:rPr>
                            <m:t>𝑛</m:t>
                          </m:r>
                        </m:sup>
                        <m:e>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m:t>
                              </m:r>
                              <m:sSub>
                                <m:sSubPr>
                                  <m:ctrlPr>
                                    <a:rPr lang="es-BO" sz="2000" b="1" i="1" dirty="0" err="1">
                                      <a:latin typeface="Cambria Math" panose="02040503050406030204" pitchFamily="18" charset="0"/>
                                      <a:ea typeface="Cambria Math" panose="02040503050406030204" pitchFamily="18" charset="0"/>
                                    </a:rPr>
                                  </m:ctrlPr>
                                </m:sSubPr>
                                <m:e>
                                  <m:r>
                                    <a:rPr lang="es-BO" sz="2000" b="1" i="1" dirty="0" err="1">
                                      <a:latin typeface="Cambria Math" panose="02040503050406030204" pitchFamily="18" charset="0"/>
                                      <a:ea typeface="Cambria Math" panose="02040503050406030204" pitchFamily="18" charset="0"/>
                                    </a:rPr>
                                    <m:t>𝒚</m:t>
                                  </m:r>
                                </m:e>
                                <m:sub>
                                  <m:r>
                                    <m:rPr>
                                      <m:sty m:val="p"/>
                                    </m:rPr>
                                    <a:rPr lang="en-US" sz="2000" b="0" i="0" dirty="0" smtClean="0">
                                      <a:latin typeface="Cambria Math" panose="02040503050406030204" pitchFamily="18" charset="0"/>
                                      <a:ea typeface="Cambria Math" panose="02040503050406030204" pitchFamily="18" charset="0"/>
                                    </a:rPr>
                                    <m:t>train</m:t>
                                  </m:r>
                                </m:sub>
                              </m:sSub>
                              <m:r>
                                <a:rPr lang="es-BO" sz="2000" i="1" dirty="0">
                                  <a:latin typeface="Cambria Math" panose="02040503050406030204" pitchFamily="18" charset="0"/>
                                  <a:ea typeface="Cambria Math" panose="02040503050406030204" pitchFamily="18" charset="0"/>
                                </a:rPr>
                                <m:t> −</m:t>
                              </m:r>
                              <m:sSub>
                                <m:sSubPr>
                                  <m:ctrlPr>
                                    <a:rPr lang="en-US" sz="2000" b="1" i="1" dirty="0">
                                      <a:latin typeface="Cambria Math" panose="02040503050406030204" pitchFamily="18" charset="0"/>
                                      <a:ea typeface="Cambria Math" panose="02040503050406030204" pitchFamily="18" charset="0"/>
                                    </a:rPr>
                                  </m:ctrlPr>
                                </m:sSubPr>
                                <m:e>
                                  <m:r>
                                    <a:rPr lang="en-US" sz="2000" b="1" dirty="0">
                                      <a:latin typeface="Cambria Math" panose="02040503050406030204" pitchFamily="18" charset="0"/>
                                      <a:ea typeface="Cambria Math" panose="02040503050406030204" pitchFamily="18" charset="0"/>
                                    </a:rPr>
                                    <m:t>𝐗</m:t>
                                  </m:r>
                                </m:e>
                                <m:sub>
                                  <m:r>
                                    <m:rPr>
                                      <m:sty m:val="p"/>
                                    </m:rPr>
                                    <a:rPr lang="en-US" sz="2000" b="0" i="0" dirty="0" smtClean="0">
                                      <a:latin typeface="Cambria Math" panose="02040503050406030204" pitchFamily="18" charset="0"/>
                                      <a:ea typeface="Cambria Math" panose="02040503050406030204" pitchFamily="18" charset="0"/>
                                    </a:rPr>
                                    <m:t>train</m:t>
                                  </m:r>
                                </m:sub>
                              </m:sSub>
                              <m:r>
                                <a:rPr lang="el-GR" sz="2000" b="1" dirty="0">
                                  <a:latin typeface="Cambria Math" panose="02040503050406030204" pitchFamily="18" charset="0"/>
                                  <a:ea typeface="Cambria Math" panose="02040503050406030204" pitchFamily="18" charset="0"/>
                                </a:rPr>
                                <m:t>𝚯</m:t>
                              </m:r>
                              <m:r>
                                <a:rPr lang="en-US" sz="2000" b="1" i="1" dirty="0">
                                  <a:latin typeface="Cambria Math" panose="02040503050406030204" pitchFamily="18" charset="0"/>
                                  <a:ea typeface="Cambria Math" panose="02040503050406030204" pitchFamily="18" charset="0"/>
                                </a:rPr>
                                <m:t>)</m:t>
                              </m:r>
                            </m:e>
                            <m:sup>
                              <m:r>
                                <a:rPr lang="en-US" sz="2000" b="0" i="1" dirty="0">
                                  <a:latin typeface="Cambria Math" panose="02040503050406030204" pitchFamily="18" charset="0"/>
                                  <a:ea typeface="Cambria Math" panose="02040503050406030204" pitchFamily="18" charset="0"/>
                                </a:rPr>
                                <m:t>2</m:t>
                              </m:r>
                            </m:sup>
                          </m:sSup>
                          <m:r>
                            <a:rPr lang="en-US" sz="2000" b="1" i="1" dirty="0" smtClean="0">
                              <a:latin typeface="Cambria Math" panose="02040503050406030204" pitchFamily="18" charset="0"/>
                              <a:ea typeface="Cambria Math" panose="02040503050406030204" pitchFamily="18" charset="0"/>
                            </a:rPr>
                            <m:t> + </m:t>
                          </m:r>
                          <m:sSub>
                            <m:sSubPr>
                              <m:ctrlPr>
                                <a:rPr lang="en-US" sz="2000" b="1" i="1" dirty="0" smtClean="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𝜆</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nary>
                            <m:naryPr>
                              <m:chr m:val="∑"/>
                              <m:ctrlPr>
                                <a:rPr lang="en-US" sz="2000" b="1"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0C0"/>
                                  </a:solidFill>
                                  <a:latin typeface="Cambria Math" panose="02040503050406030204" pitchFamily="18" charset="0"/>
                                  <a:ea typeface="Cambria Math" panose="02040503050406030204" pitchFamily="18" charset="0"/>
                                </a:rPr>
                                <m:t>𝑗</m:t>
                              </m:r>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𝑘</m:t>
                              </m:r>
                            </m:sup>
                            <m:e>
                              <m:r>
                                <a:rPr lang="en-US" sz="2000" b="1" i="1" dirty="0" smtClean="0">
                                  <a:solidFill>
                                    <a:srgbClr val="0070C0"/>
                                  </a:solidFill>
                                  <a:latin typeface="Cambria Math" panose="02040503050406030204" pitchFamily="18" charset="0"/>
                                  <a:ea typeface="Cambria Math" panose="02040503050406030204" pitchFamily="18" charset="0"/>
                                </a:rPr>
                                <m:t>|</m:t>
                              </m:r>
                              <m:sSub>
                                <m:sSubPr>
                                  <m:ctrlPr>
                                    <a:rPr lang="en-US" sz="2000" b="1" i="1" dirty="0" smtClean="0">
                                      <a:solidFill>
                                        <a:srgbClr val="0070C0"/>
                                      </a:solidFill>
                                      <a:latin typeface="Cambria Math" panose="02040503050406030204" pitchFamily="18" charset="0"/>
                                      <a:ea typeface="Cambria Math" panose="02040503050406030204" pitchFamily="18" charset="0"/>
                                    </a:rPr>
                                  </m:ctrlPr>
                                </m:sSubPr>
                                <m:e>
                                  <m:r>
                                    <a:rPr lang="el-GR" sz="2000" i="1" dirty="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𝑗</m:t>
                                  </m:r>
                                </m:sub>
                              </m:sSub>
                              <m:r>
                                <a:rPr lang="en-US" sz="2000" b="1" i="1" dirty="0" smtClean="0">
                                  <a:solidFill>
                                    <a:srgbClr val="0070C0"/>
                                  </a:solidFill>
                                  <a:latin typeface="Cambria Math" panose="02040503050406030204" pitchFamily="18" charset="0"/>
                                  <a:ea typeface="Cambria Math" panose="02040503050406030204" pitchFamily="18" charset="0"/>
                                </a:rPr>
                                <m:t>|</m:t>
                              </m:r>
                            </m:e>
                          </m:nary>
                          <m:r>
                            <a:rPr lang="en-US" sz="2000" b="1" i="1" dirty="0">
                              <a:latin typeface="Cambria Math" panose="02040503050406030204" pitchFamily="18" charset="0"/>
                              <a:ea typeface="Cambria Math" panose="02040503050406030204" pitchFamily="18" charset="0"/>
                            </a:rPr>
                            <m:t>+</m:t>
                          </m:r>
                          <m:sSub>
                            <m:sSubPr>
                              <m:ctrlPr>
                                <a:rPr lang="en-US" sz="2000" b="1" i="1" dirty="0" smtClean="0">
                                  <a:solidFill>
                                    <a:srgbClr val="FF00FF"/>
                                  </a:solidFill>
                                  <a:latin typeface="Cambria Math" panose="02040503050406030204" pitchFamily="18" charset="0"/>
                                  <a:ea typeface="Cambria Math" panose="02040503050406030204" pitchFamily="18" charset="0"/>
                                </a:rPr>
                              </m:ctrlPr>
                            </m:sSubPr>
                            <m:e>
                              <m:r>
                                <a:rPr lang="en-US" sz="2000" i="1" dirty="0">
                                  <a:solidFill>
                                    <a:srgbClr val="FF00FF"/>
                                  </a:solidFill>
                                  <a:latin typeface="Cambria Math" panose="02040503050406030204" pitchFamily="18" charset="0"/>
                                  <a:ea typeface="Cambria Math" panose="02040503050406030204" pitchFamily="18" charset="0"/>
                                </a:rPr>
                                <m:t>𝜆</m:t>
                              </m:r>
                            </m:e>
                            <m:sub>
                              <m:r>
                                <a:rPr lang="en-US" sz="2000" b="0" i="1" dirty="0" smtClean="0">
                                  <a:solidFill>
                                    <a:srgbClr val="FF00FF"/>
                                  </a:solidFill>
                                  <a:latin typeface="Cambria Math" panose="02040503050406030204" pitchFamily="18" charset="0"/>
                                  <a:ea typeface="Cambria Math" panose="02040503050406030204" pitchFamily="18" charset="0"/>
                                </a:rPr>
                                <m:t>2</m:t>
                              </m:r>
                            </m:sub>
                          </m:sSub>
                          <m:nary>
                            <m:naryPr>
                              <m:chr m:val="∑"/>
                              <m:ctrlPr>
                                <a:rPr lang="en-US" sz="2000" b="1" i="1" dirty="0">
                                  <a:solidFill>
                                    <a:srgbClr val="FF00FF"/>
                                  </a:solidFill>
                                  <a:latin typeface="Cambria Math" panose="02040503050406030204" pitchFamily="18" charset="0"/>
                                  <a:ea typeface="Cambria Math" panose="02040503050406030204" pitchFamily="18" charset="0"/>
                                </a:rPr>
                              </m:ctrlPr>
                            </m:naryPr>
                            <m:sub>
                              <m:r>
                                <m:rPr>
                                  <m:brk m:alnAt="23"/>
                                </m:rPr>
                                <a:rPr lang="en-US" sz="2000" i="1" dirty="0">
                                  <a:solidFill>
                                    <a:srgbClr val="FF00FF"/>
                                  </a:solidFill>
                                  <a:latin typeface="Cambria Math" panose="02040503050406030204" pitchFamily="18" charset="0"/>
                                  <a:ea typeface="Cambria Math" panose="02040503050406030204" pitchFamily="18" charset="0"/>
                                </a:rPr>
                                <m:t>𝑗</m:t>
                              </m:r>
                              <m:r>
                                <a:rPr lang="en-US" sz="2000" i="1" dirty="0">
                                  <a:solidFill>
                                    <a:srgbClr val="FF00FF"/>
                                  </a:solidFill>
                                  <a:latin typeface="Cambria Math" panose="02040503050406030204" pitchFamily="18" charset="0"/>
                                  <a:ea typeface="Cambria Math" panose="02040503050406030204" pitchFamily="18" charset="0"/>
                                </a:rPr>
                                <m:t>=1</m:t>
                              </m:r>
                            </m:sub>
                            <m:sup>
                              <m:r>
                                <a:rPr lang="en-US" sz="2000" i="1" dirty="0">
                                  <a:solidFill>
                                    <a:srgbClr val="FF00FF"/>
                                  </a:solidFill>
                                  <a:latin typeface="Cambria Math" panose="02040503050406030204" pitchFamily="18" charset="0"/>
                                  <a:ea typeface="Cambria Math" panose="02040503050406030204" pitchFamily="18" charset="0"/>
                                </a:rPr>
                                <m:t>𝑘</m:t>
                              </m:r>
                            </m:sup>
                            <m:e>
                              <m:sSubSup>
                                <m:sSubSupPr>
                                  <m:ctrlPr>
                                    <a:rPr lang="en-US" sz="2000" i="1" dirty="0" smtClean="0">
                                      <a:solidFill>
                                        <a:srgbClr val="FF00FF"/>
                                      </a:solidFill>
                                      <a:latin typeface="Cambria Math" panose="02040503050406030204" pitchFamily="18" charset="0"/>
                                      <a:ea typeface="Cambria Math" panose="02040503050406030204" pitchFamily="18" charset="0"/>
                                    </a:rPr>
                                  </m:ctrlPr>
                                </m:sSubSupPr>
                                <m:e>
                                  <m:r>
                                    <a:rPr lang="en-US" sz="2000" b="0" i="1" dirty="0">
                                      <a:solidFill>
                                        <a:srgbClr val="FF00FF"/>
                                      </a:solidFill>
                                      <a:latin typeface="Cambria Math" panose="02040503050406030204" pitchFamily="18" charset="0"/>
                                      <a:ea typeface="Cambria Math" panose="02040503050406030204" pitchFamily="18" charset="0"/>
                                    </a:rPr>
                                    <m:t>𝜃</m:t>
                                  </m:r>
                                </m:e>
                                <m:sub>
                                  <m:r>
                                    <a:rPr lang="en-US" sz="2000" b="0" i="1" dirty="0" smtClean="0">
                                      <a:solidFill>
                                        <a:srgbClr val="FF00FF"/>
                                      </a:solidFill>
                                      <a:latin typeface="Cambria Math" panose="02040503050406030204" pitchFamily="18" charset="0"/>
                                      <a:ea typeface="Cambria Math" panose="02040503050406030204" pitchFamily="18" charset="0"/>
                                    </a:rPr>
                                    <m:t>𝑗</m:t>
                                  </m:r>
                                </m:sub>
                                <m:sup>
                                  <m:r>
                                    <a:rPr lang="en-US" sz="2000" b="0" i="1" dirty="0" smtClean="0">
                                      <a:solidFill>
                                        <a:srgbClr val="FF00FF"/>
                                      </a:solidFill>
                                      <a:latin typeface="Cambria Math" panose="02040503050406030204" pitchFamily="18" charset="0"/>
                                      <a:ea typeface="Cambria Math" panose="02040503050406030204" pitchFamily="18" charset="0"/>
                                    </a:rPr>
                                    <m:t>2</m:t>
                                  </m:r>
                                </m:sup>
                              </m:sSubSup>
                            </m:e>
                          </m:nary>
                        </m:e>
                      </m:nary>
                    </m:oMath>
                  </m:oMathPara>
                </a14:m>
                <a:endParaRPr lang="es-BO" sz="2000" dirty="0"/>
              </a:p>
            </p:txBody>
          </p:sp>
        </mc:Choice>
        <mc:Fallback xmlns="">
          <p:sp>
            <p:nvSpPr>
              <p:cNvPr id="12" name="TextBox 11">
                <a:extLst>
                  <a:ext uri="{FF2B5EF4-FFF2-40B4-BE49-F238E27FC236}">
                    <a16:creationId xmlns:a16="http://schemas.microsoft.com/office/drawing/2014/main" id="{50B7C206-E18A-FD93-2F83-5D235C5D250A}"/>
                  </a:ext>
                </a:extLst>
              </p:cNvPr>
              <p:cNvSpPr txBox="1">
                <a:spLocks noRot="1" noChangeAspect="1" noMove="1" noResize="1" noEditPoints="1" noAdjustHandles="1" noChangeArrowheads="1" noChangeShapeType="1" noTextEdit="1"/>
              </p:cNvSpPr>
              <p:nvPr/>
            </p:nvSpPr>
            <p:spPr>
              <a:xfrm>
                <a:off x="2225033" y="4267073"/>
                <a:ext cx="7649679" cy="1049903"/>
              </a:xfrm>
              <a:prstGeom prst="rect">
                <a:avLst/>
              </a:prstGeom>
              <a:blipFill>
                <a:blip r:embed="rId2"/>
                <a:stretch>
                  <a:fillRect/>
                </a:stretch>
              </a:blipFill>
            </p:spPr>
            <p:txBody>
              <a:bodyPr/>
              <a:lstStyle/>
              <a:p>
                <a:r>
                  <a:rPr lang="es-BO">
                    <a:noFill/>
                  </a:rPr>
                  <a:t> </a:t>
                </a:r>
              </a:p>
            </p:txBody>
          </p:sp>
        </mc:Fallback>
      </mc:AlternateContent>
      <p:sp>
        <p:nvSpPr>
          <p:cNvPr id="13" name="Right Brace 12">
            <a:extLst>
              <a:ext uri="{FF2B5EF4-FFF2-40B4-BE49-F238E27FC236}">
                <a16:creationId xmlns:a16="http://schemas.microsoft.com/office/drawing/2014/main" id="{92109E4D-3F5D-A153-29F4-6B33EAE97551}"/>
              </a:ext>
            </a:extLst>
          </p:cNvPr>
          <p:cNvSpPr/>
          <p:nvPr/>
        </p:nvSpPr>
        <p:spPr>
          <a:xfrm rot="5400000">
            <a:off x="5269184" y="4111122"/>
            <a:ext cx="295257" cy="2583989"/>
          </a:xfrm>
          <a:prstGeom prst="rightBrace">
            <a:avLst>
              <a:gd name="adj1" fmla="val 38566"/>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BO"/>
          </a:p>
        </p:txBody>
      </p:sp>
      <p:sp>
        <p:nvSpPr>
          <p:cNvPr id="14" name="Right Brace 13">
            <a:extLst>
              <a:ext uri="{FF2B5EF4-FFF2-40B4-BE49-F238E27FC236}">
                <a16:creationId xmlns:a16="http://schemas.microsoft.com/office/drawing/2014/main" id="{C7D225AA-E0F5-5175-3505-A94055AABF9C}"/>
              </a:ext>
            </a:extLst>
          </p:cNvPr>
          <p:cNvSpPr/>
          <p:nvPr/>
        </p:nvSpPr>
        <p:spPr>
          <a:xfrm rot="16200000">
            <a:off x="8015201" y="2995087"/>
            <a:ext cx="295257" cy="2405114"/>
          </a:xfrm>
          <a:prstGeom prst="rightBrace">
            <a:avLst>
              <a:gd name="adj1" fmla="val 38566"/>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BO"/>
          </a:p>
        </p:txBody>
      </p:sp>
      <p:sp>
        <p:nvSpPr>
          <p:cNvPr id="15" name="Right Brace 14">
            <a:extLst>
              <a:ext uri="{FF2B5EF4-FFF2-40B4-BE49-F238E27FC236}">
                <a16:creationId xmlns:a16="http://schemas.microsoft.com/office/drawing/2014/main" id="{6ECDFD53-05F8-74D0-8E7A-6A07A3E758E5}"/>
              </a:ext>
            </a:extLst>
          </p:cNvPr>
          <p:cNvSpPr/>
          <p:nvPr/>
        </p:nvSpPr>
        <p:spPr>
          <a:xfrm rot="5400000">
            <a:off x="7375118" y="4858187"/>
            <a:ext cx="295257" cy="1124949"/>
          </a:xfrm>
          <a:prstGeom prst="rightBrace">
            <a:avLst>
              <a:gd name="adj1" fmla="val 38566"/>
              <a:gd name="adj2" fmla="val 5000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6" name="Right Brace 15">
            <a:extLst>
              <a:ext uri="{FF2B5EF4-FFF2-40B4-BE49-F238E27FC236}">
                <a16:creationId xmlns:a16="http://schemas.microsoft.com/office/drawing/2014/main" id="{522F1113-A2E0-D72B-CA33-85FC604DF3C5}"/>
              </a:ext>
            </a:extLst>
          </p:cNvPr>
          <p:cNvSpPr/>
          <p:nvPr/>
        </p:nvSpPr>
        <p:spPr>
          <a:xfrm rot="5400000">
            <a:off x="8655284" y="4847402"/>
            <a:ext cx="295257" cy="1124949"/>
          </a:xfrm>
          <a:prstGeom prst="rightBrace">
            <a:avLst>
              <a:gd name="adj1" fmla="val 38566"/>
              <a:gd name="adj2" fmla="val 50000"/>
            </a:avLst>
          </a:prstGeom>
          <a:ln>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7" name="TextBox 16">
            <a:extLst>
              <a:ext uri="{FF2B5EF4-FFF2-40B4-BE49-F238E27FC236}">
                <a16:creationId xmlns:a16="http://schemas.microsoft.com/office/drawing/2014/main" id="{D09A4B64-D126-8D31-D18C-3DCB408B3276}"/>
              </a:ext>
            </a:extLst>
          </p:cNvPr>
          <p:cNvSpPr txBox="1"/>
          <p:nvPr/>
        </p:nvSpPr>
        <p:spPr>
          <a:xfrm>
            <a:off x="7239779" y="3572361"/>
            <a:ext cx="2001317" cy="461665"/>
          </a:xfrm>
          <a:prstGeom prst="rect">
            <a:avLst/>
          </a:prstGeom>
          <a:noFill/>
        </p:spPr>
        <p:txBody>
          <a:bodyPr wrap="none" rtlCol="0">
            <a:spAutoFit/>
          </a:bodyPr>
          <a:lstStyle/>
          <a:p>
            <a:r>
              <a:rPr lang="es-BO" sz="2400" dirty="0">
                <a:solidFill>
                  <a:srgbClr val="C55A11"/>
                </a:solidFill>
              </a:rPr>
              <a:t>regularización </a:t>
            </a:r>
          </a:p>
        </p:txBody>
      </p:sp>
      <p:sp>
        <p:nvSpPr>
          <p:cNvPr id="18" name="TextBox 17">
            <a:extLst>
              <a:ext uri="{FF2B5EF4-FFF2-40B4-BE49-F238E27FC236}">
                <a16:creationId xmlns:a16="http://schemas.microsoft.com/office/drawing/2014/main" id="{198F807B-9BBE-23D6-98F8-5B9D571D3648}"/>
              </a:ext>
            </a:extLst>
          </p:cNvPr>
          <p:cNvSpPr txBox="1"/>
          <p:nvPr/>
        </p:nvSpPr>
        <p:spPr>
          <a:xfrm>
            <a:off x="3975633" y="5504645"/>
            <a:ext cx="2887174" cy="1200329"/>
          </a:xfrm>
          <a:prstGeom prst="rect">
            <a:avLst/>
          </a:prstGeom>
          <a:noFill/>
        </p:spPr>
        <p:txBody>
          <a:bodyPr wrap="square" rtlCol="0">
            <a:spAutoFit/>
          </a:bodyPr>
          <a:lstStyle/>
          <a:p>
            <a:pPr algn="ctr"/>
            <a:r>
              <a:rPr lang="es-BO" sz="2400" dirty="0">
                <a:solidFill>
                  <a:srgbClr val="C55A11"/>
                </a:solidFill>
              </a:rPr>
              <a:t>minimización de diferencias al cuadrado </a:t>
            </a:r>
          </a:p>
        </p:txBody>
      </p:sp>
      <p:sp>
        <p:nvSpPr>
          <p:cNvPr id="19" name="TextBox 18">
            <a:extLst>
              <a:ext uri="{FF2B5EF4-FFF2-40B4-BE49-F238E27FC236}">
                <a16:creationId xmlns:a16="http://schemas.microsoft.com/office/drawing/2014/main" id="{071B9C19-AF1C-6A9D-ADB1-8B0D05C8E1EB}"/>
              </a:ext>
            </a:extLst>
          </p:cNvPr>
          <p:cNvSpPr txBox="1"/>
          <p:nvPr/>
        </p:nvSpPr>
        <p:spPr>
          <a:xfrm>
            <a:off x="6923352" y="5588656"/>
            <a:ext cx="1225634" cy="830997"/>
          </a:xfrm>
          <a:prstGeom prst="rect">
            <a:avLst/>
          </a:prstGeom>
          <a:noFill/>
        </p:spPr>
        <p:txBody>
          <a:bodyPr wrap="square" rtlCol="0">
            <a:spAutoFit/>
          </a:bodyPr>
          <a:lstStyle/>
          <a:p>
            <a:pPr algn="ctr"/>
            <a:r>
              <a:rPr lang="es-BO" sz="2400" dirty="0">
                <a:solidFill>
                  <a:srgbClr val="0070C0"/>
                </a:solidFill>
              </a:rPr>
              <a:t>LASSO</a:t>
            </a:r>
          </a:p>
          <a:p>
            <a:pPr algn="ctr"/>
            <a:r>
              <a:rPr lang="es-BO" sz="2400" dirty="0">
                <a:solidFill>
                  <a:srgbClr val="0070C0"/>
                </a:solidFill>
              </a:rPr>
              <a:t>(L1)</a:t>
            </a:r>
          </a:p>
        </p:txBody>
      </p:sp>
      <p:sp>
        <p:nvSpPr>
          <p:cNvPr id="20" name="TextBox 19">
            <a:extLst>
              <a:ext uri="{FF2B5EF4-FFF2-40B4-BE49-F238E27FC236}">
                <a16:creationId xmlns:a16="http://schemas.microsoft.com/office/drawing/2014/main" id="{A63466B1-05E8-7AFD-D0C4-CFAF37BBB8E2}"/>
              </a:ext>
            </a:extLst>
          </p:cNvPr>
          <p:cNvSpPr txBox="1"/>
          <p:nvPr/>
        </p:nvSpPr>
        <p:spPr>
          <a:xfrm>
            <a:off x="8190095" y="5588655"/>
            <a:ext cx="1225634" cy="830997"/>
          </a:xfrm>
          <a:prstGeom prst="rect">
            <a:avLst/>
          </a:prstGeom>
          <a:noFill/>
        </p:spPr>
        <p:txBody>
          <a:bodyPr wrap="square" rtlCol="0">
            <a:spAutoFit/>
          </a:bodyPr>
          <a:lstStyle/>
          <a:p>
            <a:pPr algn="ctr"/>
            <a:r>
              <a:rPr lang="es-BO" sz="2400" dirty="0" err="1">
                <a:solidFill>
                  <a:srgbClr val="FF00FF"/>
                </a:solidFill>
              </a:rPr>
              <a:t>ridge</a:t>
            </a:r>
            <a:endParaRPr lang="es-BO" sz="2400" dirty="0">
              <a:solidFill>
                <a:srgbClr val="FF00FF"/>
              </a:solidFill>
            </a:endParaRPr>
          </a:p>
          <a:p>
            <a:pPr algn="ctr"/>
            <a:r>
              <a:rPr lang="es-BO" sz="2400" dirty="0">
                <a:solidFill>
                  <a:srgbClr val="FF00FF"/>
                </a:solidFill>
              </a:rPr>
              <a:t>(L2)</a:t>
            </a:r>
          </a:p>
        </p:txBody>
      </p:sp>
      <p:sp>
        <p:nvSpPr>
          <p:cNvPr id="23" name="Title 1">
            <a:extLst>
              <a:ext uri="{FF2B5EF4-FFF2-40B4-BE49-F238E27FC236}">
                <a16:creationId xmlns:a16="http://schemas.microsoft.com/office/drawing/2014/main" id="{F101891E-B3B5-185D-EA17-8BE6FAC6F356}"/>
              </a:ext>
            </a:extLst>
          </p:cNvPr>
          <p:cNvSpPr>
            <a:spLocks noGrp="1"/>
          </p:cNvSpPr>
          <p:nvPr>
            <p:ph type="title"/>
          </p:nvPr>
        </p:nvSpPr>
        <p:spPr>
          <a:xfrm>
            <a:off x="510929" y="-123306"/>
            <a:ext cx="5803244" cy="1346500"/>
          </a:xfrm>
        </p:spPr>
        <p:txBody>
          <a:bodyPr anchor="b">
            <a:normAutofit/>
          </a:bodyPr>
          <a:lstStyle/>
          <a:p>
            <a:r>
              <a:rPr lang="es-BO" sz="3400" dirty="0"/>
              <a:t>Aprendizaje supervisado:</a:t>
            </a:r>
            <a:br>
              <a:rPr lang="es-BO" sz="3400" dirty="0"/>
            </a:br>
            <a:r>
              <a:rPr lang="es-BO" sz="3400" dirty="0"/>
              <a:t>Redes elásticas (</a:t>
            </a:r>
            <a:r>
              <a:rPr lang="es-BO" sz="3400" dirty="0" err="1"/>
              <a:t>elastic</a:t>
            </a:r>
            <a:r>
              <a:rPr lang="es-BO" sz="3400" dirty="0"/>
              <a:t> nets)</a:t>
            </a:r>
          </a:p>
        </p:txBody>
      </p:sp>
    </p:spTree>
    <p:extLst>
      <p:ext uri="{BB962C8B-B14F-4D97-AF65-F5344CB8AC3E}">
        <p14:creationId xmlns:p14="http://schemas.microsoft.com/office/powerpoint/2010/main" val="3976352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9" y="-123306"/>
            <a:ext cx="5803244" cy="1346500"/>
          </a:xfrm>
        </p:spPr>
        <p:txBody>
          <a:bodyPr anchor="b">
            <a:normAutofit/>
          </a:bodyPr>
          <a:lstStyle/>
          <a:p>
            <a:r>
              <a:rPr lang="es-BO" sz="3400" dirty="0"/>
              <a:t>Aprendizaje supervisado:</a:t>
            </a:r>
            <a:br>
              <a:rPr lang="es-BO" sz="3400" dirty="0"/>
            </a:br>
            <a:r>
              <a:rPr lang="es-BO" sz="3400" dirty="0"/>
              <a:t>Redes elásticas (</a:t>
            </a:r>
            <a:r>
              <a:rPr lang="es-BO" sz="3400" dirty="0" err="1"/>
              <a:t>elastic</a:t>
            </a:r>
            <a:r>
              <a:rPr lang="es-BO" sz="3400" dirty="0"/>
              <a:t> nets)</a:t>
            </a:r>
          </a:p>
        </p:txBody>
      </p:sp>
      <p:sp>
        <p:nvSpPr>
          <p:cNvPr id="5" name="Content Placeholder 2">
            <a:extLst>
              <a:ext uri="{FF2B5EF4-FFF2-40B4-BE49-F238E27FC236}">
                <a16:creationId xmlns:a16="http://schemas.microsoft.com/office/drawing/2014/main" id="{E79DE80C-77DF-8CDC-D32F-0C94252C7EC2}"/>
              </a:ext>
            </a:extLst>
          </p:cNvPr>
          <p:cNvSpPr>
            <a:spLocks noGrp="1"/>
          </p:cNvSpPr>
          <p:nvPr>
            <p:ph idx="1"/>
          </p:nvPr>
        </p:nvSpPr>
        <p:spPr>
          <a:xfrm>
            <a:off x="510929" y="1307255"/>
            <a:ext cx="11414772" cy="4470418"/>
          </a:xfrm>
        </p:spPr>
        <p:txBody>
          <a:bodyPr vert="horz" lIns="91440" tIns="45720" rIns="91440" bIns="45720" rtlCol="0" anchor="t">
            <a:normAutofit/>
          </a:bodyPr>
          <a:lstStyle/>
          <a:p>
            <a:pPr marL="0" indent="0">
              <a:lnSpc>
                <a:spcPct val="100000"/>
              </a:lnSpc>
              <a:spcBef>
                <a:spcPts val="0"/>
              </a:spcBef>
              <a:spcAft>
                <a:spcPts val="600"/>
              </a:spcAft>
              <a:buNone/>
            </a:pPr>
            <a:r>
              <a:rPr lang="es-ES" sz="2000" dirty="0"/>
              <a:t>Hiper-parámetros para “afinar” el modelo de machine </a:t>
            </a:r>
            <a:r>
              <a:rPr lang="es-ES" sz="2000" dirty="0" err="1"/>
              <a:t>learning</a:t>
            </a:r>
            <a:r>
              <a:rPr lang="es-ES" sz="2000" dirty="0"/>
              <a:t> (</a:t>
            </a:r>
            <a:r>
              <a:rPr lang="es-ES" sz="2000" dirty="0" err="1"/>
              <a:t>tuning</a:t>
            </a:r>
            <a:r>
              <a:rPr lang="es-ES" sz="2000" dirty="0"/>
              <a:t>):</a:t>
            </a:r>
          </a:p>
          <a:p>
            <a:pPr marL="0" indent="0">
              <a:lnSpc>
                <a:spcPct val="100000"/>
              </a:lnSpc>
              <a:spcBef>
                <a:spcPts val="0"/>
              </a:spcBef>
              <a:spcAft>
                <a:spcPts val="600"/>
              </a:spcAft>
              <a:buNone/>
            </a:pPr>
            <a:r>
              <a:rPr lang="es-ES" sz="2000" dirty="0" err="1">
                <a:solidFill>
                  <a:srgbClr val="C55A11"/>
                </a:solidFill>
              </a:rPr>
              <a:t>alpha</a:t>
            </a:r>
            <a:r>
              <a:rPr lang="es-ES" sz="2000" dirty="0">
                <a:solidFill>
                  <a:srgbClr val="C55A11"/>
                </a:solidFill>
              </a:rPr>
              <a:t>: </a:t>
            </a:r>
            <a:r>
              <a:rPr lang="es-ES" sz="2000" dirty="0" err="1"/>
              <a:t>Hiper-parámetro</a:t>
            </a:r>
            <a:r>
              <a:rPr lang="es-ES" sz="2000" dirty="0"/>
              <a:t> que controla el nivel general de regularización:</a:t>
            </a:r>
          </a:p>
          <a:p>
            <a:pPr lvl="1">
              <a:lnSpc>
                <a:spcPct val="100000"/>
              </a:lnSpc>
              <a:spcBef>
                <a:spcPts val="0"/>
              </a:spcBef>
              <a:spcAft>
                <a:spcPts val="600"/>
              </a:spcAft>
            </a:pPr>
            <a:r>
              <a:rPr lang="es-ES" sz="1600" dirty="0"/>
              <a:t>Un valor más alto de Alpha: disminución general en la magnitud de los coeficientes. </a:t>
            </a:r>
          </a:p>
          <a:p>
            <a:pPr lvl="1">
              <a:lnSpc>
                <a:spcPct val="100000"/>
              </a:lnSpc>
              <a:spcBef>
                <a:spcPts val="0"/>
              </a:spcBef>
              <a:spcAft>
                <a:spcPts val="600"/>
              </a:spcAft>
            </a:pPr>
            <a:r>
              <a:rPr lang="es-ES" sz="1600" dirty="0"/>
              <a:t>Un valor bajo de Alpha: los coeficientes </a:t>
            </a:r>
            <a:r>
              <a:rPr lang="es-ES" sz="1600" dirty="0" err="1"/>
              <a:t>tendran</a:t>
            </a:r>
            <a:r>
              <a:rPr lang="es-ES" sz="1600" dirty="0"/>
              <a:t> magnitudes más grandes. </a:t>
            </a:r>
          </a:p>
          <a:p>
            <a:pPr marL="0" indent="0">
              <a:lnSpc>
                <a:spcPct val="100000"/>
              </a:lnSpc>
              <a:spcBef>
                <a:spcPts val="0"/>
              </a:spcBef>
              <a:spcAft>
                <a:spcPts val="600"/>
              </a:spcAft>
              <a:buNone/>
            </a:pPr>
            <a:r>
              <a:rPr lang="es-ES" sz="2000" dirty="0">
                <a:solidFill>
                  <a:srgbClr val="C55A11"/>
                </a:solidFill>
              </a:rPr>
              <a:t>L1_ratio: </a:t>
            </a:r>
            <a:r>
              <a:rPr lang="es-ES" sz="2000" dirty="0" err="1"/>
              <a:t>Hiper-parámetro</a:t>
            </a:r>
            <a:r>
              <a:rPr lang="es-ES" sz="2000" dirty="0"/>
              <a:t> que controla la proporción entre las penalizaciones L1 y L2. </a:t>
            </a:r>
          </a:p>
          <a:p>
            <a:pPr lvl="1">
              <a:lnSpc>
                <a:spcPct val="100000"/>
              </a:lnSpc>
              <a:spcBef>
                <a:spcPts val="0"/>
              </a:spcBef>
              <a:spcAft>
                <a:spcPts val="600"/>
              </a:spcAft>
            </a:pPr>
            <a:r>
              <a:rPr lang="es-ES" sz="1600" dirty="0"/>
              <a:t>Cuando </a:t>
            </a:r>
            <a:r>
              <a:rPr lang="es-ES" sz="1600" dirty="0">
                <a:solidFill>
                  <a:srgbClr val="FF00FF"/>
                </a:solidFill>
              </a:rPr>
              <a:t>L1_ratio = 0</a:t>
            </a:r>
            <a:r>
              <a:rPr lang="es-ES" sz="1600" dirty="0"/>
              <a:t>, el modelo es </a:t>
            </a:r>
            <a:r>
              <a:rPr lang="es-ES" sz="1600" dirty="0">
                <a:solidFill>
                  <a:srgbClr val="FF00FF"/>
                </a:solidFill>
              </a:rPr>
              <a:t>Ridge (penalización L2 pura)</a:t>
            </a:r>
            <a:r>
              <a:rPr lang="es-ES" sz="1600" dirty="0"/>
              <a:t>. </a:t>
            </a:r>
          </a:p>
          <a:p>
            <a:pPr lvl="1">
              <a:lnSpc>
                <a:spcPct val="100000"/>
              </a:lnSpc>
              <a:spcBef>
                <a:spcPts val="0"/>
              </a:spcBef>
              <a:spcAft>
                <a:spcPts val="600"/>
              </a:spcAft>
            </a:pPr>
            <a:r>
              <a:rPr lang="es-ES" sz="1600" dirty="0"/>
              <a:t>Cuando </a:t>
            </a:r>
            <a:r>
              <a:rPr lang="es-ES" sz="1600" dirty="0">
                <a:solidFill>
                  <a:srgbClr val="0070C0"/>
                </a:solidFill>
              </a:rPr>
              <a:t>L1_ratio = 1</a:t>
            </a:r>
            <a:r>
              <a:rPr lang="es-ES" sz="1600" dirty="0"/>
              <a:t>, el modelo es </a:t>
            </a:r>
            <a:r>
              <a:rPr lang="es-ES" sz="1600" dirty="0">
                <a:solidFill>
                  <a:srgbClr val="0070C0"/>
                </a:solidFill>
              </a:rPr>
              <a:t>LASSO (penalización L1 pura)</a:t>
            </a:r>
            <a:r>
              <a:rPr lang="es-ES" sz="1600" dirty="0"/>
              <a:t>. </a:t>
            </a:r>
          </a:p>
          <a:p>
            <a:pPr lvl="1">
              <a:lnSpc>
                <a:spcPct val="100000"/>
              </a:lnSpc>
              <a:spcBef>
                <a:spcPts val="0"/>
              </a:spcBef>
              <a:spcAft>
                <a:spcPts val="600"/>
              </a:spcAft>
            </a:pPr>
            <a:r>
              <a:rPr lang="es-ES" sz="1600" dirty="0"/>
              <a:t>Valores de l1_ratio en el rango de 0 a 1 representan una combinación de ambas penalizaciones.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B7C206-E18A-FD93-2F83-5D235C5D250A}"/>
                  </a:ext>
                </a:extLst>
              </p:cNvPr>
              <p:cNvSpPr txBox="1"/>
              <p:nvPr/>
            </p:nvSpPr>
            <p:spPr>
              <a:xfrm>
                <a:off x="2225033" y="4267073"/>
                <a:ext cx="7649679" cy="10499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000" i="1" dirty="0" smtClean="0">
                              <a:latin typeface="Cambria Math" panose="02040503050406030204" pitchFamily="18" charset="0"/>
                              <a:ea typeface="Cambria Math" panose="02040503050406030204" pitchFamily="18" charset="0"/>
                            </a:rPr>
                          </m:ctrlPr>
                        </m:funcPr>
                        <m:fName>
                          <m:limLow>
                            <m:limLowPr>
                              <m:ctrlPr>
                                <a:rPr lang="en-US" sz="2000" i="1" dirty="0">
                                  <a:latin typeface="Cambria Math" panose="02040503050406030204" pitchFamily="18" charset="0"/>
                                  <a:ea typeface="Cambria Math" panose="02040503050406030204" pitchFamily="18" charset="0"/>
                                </a:rPr>
                              </m:ctrlPr>
                            </m:limLowPr>
                            <m:e>
                              <m:r>
                                <m:rPr>
                                  <m:sty m:val="p"/>
                                </m:rPr>
                                <a:rPr lang="en-US" sz="2000" dirty="0">
                                  <a:latin typeface="Cambria Math" panose="02040503050406030204" pitchFamily="18" charset="0"/>
                                  <a:ea typeface="Cambria Math" panose="02040503050406030204" pitchFamily="18" charset="0"/>
                                </a:rPr>
                                <m:t>argmin</m:t>
                              </m:r>
                            </m:e>
                            <m:lim>
                              <m:eqArr>
                                <m:eqArrPr>
                                  <m:ctrlPr>
                                    <a:rPr lang="el-GR" sz="2000" b="1" i="1" dirty="0">
                                      <a:latin typeface="Cambria Math" panose="02040503050406030204" pitchFamily="18" charset="0"/>
                                      <a:ea typeface="Cambria Math" panose="02040503050406030204" pitchFamily="18" charset="0"/>
                                    </a:rPr>
                                  </m:ctrlPr>
                                </m:eqArrPr>
                                <m:e>
                                  <m:r>
                                    <a:rPr lang="el-GR" sz="2000" b="1" dirty="0">
                                      <a:latin typeface="Cambria Math" panose="02040503050406030204" pitchFamily="18" charset="0"/>
                                      <a:ea typeface="Cambria Math" panose="02040503050406030204" pitchFamily="18" charset="0"/>
                                    </a:rPr>
                                    <m:t>𝚯</m:t>
                                  </m:r>
                                  <m:r>
                                    <a:rPr lang="el-GR" sz="2000" b="1" i="1" dirty="0">
                                      <a:latin typeface="Cambria Math" panose="02040503050406030204" pitchFamily="18" charset="0"/>
                                      <a:ea typeface="Cambria Math" panose="02040503050406030204" pitchFamily="18" charset="0"/>
                                    </a:rPr>
                                    <m:t>∈</m:t>
                                  </m:r>
                                  <m:r>
                                    <a:rPr lang="el-GR" sz="2000" b="1" i="1" dirty="0">
                                      <a:latin typeface="Cambria Math" panose="02040503050406030204" pitchFamily="18" charset="0"/>
                                      <a:ea typeface="Cambria Math" panose="02040503050406030204" pitchFamily="18" charset="0"/>
                                    </a:rPr>
                                    <m:t>ℝ</m:t>
                                  </m:r>
                                </m:e>
                                <m:e>
                                  <m:r>
                                    <a:rPr lang="en-US" sz="2000" i="1" dirty="0">
                                      <a:latin typeface="Cambria Math" panose="02040503050406030204" pitchFamily="18" charset="0"/>
                                      <a:ea typeface="Cambria Math" panose="02040503050406030204" pitchFamily="18" charset="0"/>
                                    </a:rPr>
                                    <m:t>𝑖</m:t>
                                  </m:r>
                                  <m:r>
                                    <a:rPr lang="en-US" sz="2000" i="1" dirty="0">
                                      <a:latin typeface="Cambria Math" panose="02040503050406030204" pitchFamily="18" charset="0"/>
                                      <a:ea typeface="Cambria Math" panose="02040503050406030204" pitchFamily="18" charset="0"/>
                                    </a:rPr>
                                    <m:t>=1,2,…,</m:t>
                                  </m:r>
                                  <m:r>
                                    <m:rPr>
                                      <m:sty m:val="p"/>
                                    </m:rPr>
                                    <a:rPr lang="en-US" sz="2000" dirty="0">
                                      <a:latin typeface="Cambria Math" panose="02040503050406030204" pitchFamily="18" charset="0"/>
                                      <a:ea typeface="Cambria Math" panose="02040503050406030204" pitchFamily="18" charset="0"/>
                                    </a:rPr>
                                    <m:t>m</m:t>
                                  </m:r>
                                </m:e>
                              </m:eqArr>
                            </m:lim>
                          </m:limLow>
                        </m:fName>
                        <m:e>
                          <m:r>
                            <a:rPr lang="el-GR" sz="2000" b="1" dirty="0">
                              <a:latin typeface="Cambria Math" panose="02040503050406030204" pitchFamily="18" charset="0"/>
                              <a:ea typeface="Cambria Math" panose="02040503050406030204" pitchFamily="18" charset="0"/>
                            </a:rPr>
                            <m:t>𝛆</m:t>
                          </m:r>
                        </m:e>
                      </m:func>
                      <m:r>
                        <m:rPr>
                          <m:nor/>
                        </m:rPr>
                        <a:rPr lang="en-US" sz="2000" dirty="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m:t>
                      </m:r>
                      <m:nary>
                        <m:naryPr>
                          <m:chr m:val="∑"/>
                          <m:ctrlPr>
                            <a:rPr lang="en-US" sz="2000" b="1" i="1" dirty="0" smtClean="0">
                              <a:latin typeface="Cambria Math" panose="02040503050406030204" pitchFamily="18" charset="0"/>
                              <a:ea typeface="Cambria Math" panose="02040503050406030204" pitchFamily="18" charset="0"/>
                            </a:rPr>
                          </m:ctrlPr>
                        </m:naryPr>
                        <m:sub>
                          <m:r>
                            <m:rPr>
                              <m:brk m:alnAt="23"/>
                            </m:rPr>
                            <a:rPr lang="en-US" sz="2000" i="1" dirty="0">
                              <a:latin typeface="Cambria Math" panose="02040503050406030204" pitchFamily="18" charset="0"/>
                              <a:ea typeface="Cambria Math" panose="02040503050406030204" pitchFamily="18" charset="0"/>
                            </a:rPr>
                            <m:t>𝑖</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𝑚</m:t>
                          </m:r>
                        </m:sub>
                        <m:sup>
                          <m:r>
                            <a:rPr lang="en-US" sz="2000" b="0" i="1" dirty="0" smtClean="0">
                              <a:latin typeface="Cambria Math" panose="02040503050406030204" pitchFamily="18" charset="0"/>
                              <a:ea typeface="Cambria Math" panose="02040503050406030204" pitchFamily="18" charset="0"/>
                            </a:rPr>
                            <m:t>𝑛</m:t>
                          </m:r>
                        </m:sup>
                        <m:e>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a:latin typeface="Cambria Math" panose="02040503050406030204" pitchFamily="18" charset="0"/>
                                  <a:ea typeface="Cambria Math" panose="02040503050406030204" pitchFamily="18" charset="0"/>
                                </a:rPr>
                                <m:t>(</m:t>
                              </m:r>
                              <m:sSub>
                                <m:sSubPr>
                                  <m:ctrlPr>
                                    <a:rPr lang="es-BO" sz="2000" b="1" i="1" dirty="0" err="1">
                                      <a:latin typeface="Cambria Math" panose="02040503050406030204" pitchFamily="18" charset="0"/>
                                      <a:ea typeface="Cambria Math" panose="02040503050406030204" pitchFamily="18" charset="0"/>
                                    </a:rPr>
                                  </m:ctrlPr>
                                </m:sSubPr>
                                <m:e>
                                  <m:r>
                                    <a:rPr lang="es-BO" sz="2000" b="1" i="1" dirty="0" err="1">
                                      <a:latin typeface="Cambria Math" panose="02040503050406030204" pitchFamily="18" charset="0"/>
                                      <a:ea typeface="Cambria Math" panose="02040503050406030204" pitchFamily="18" charset="0"/>
                                    </a:rPr>
                                    <m:t>𝒚</m:t>
                                  </m:r>
                                </m:e>
                                <m:sub>
                                  <m:r>
                                    <m:rPr>
                                      <m:sty m:val="p"/>
                                    </m:rPr>
                                    <a:rPr lang="en-US" sz="2000" b="0" i="0" dirty="0" smtClean="0">
                                      <a:latin typeface="Cambria Math" panose="02040503050406030204" pitchFamily="18" charset="0"/>
                                      <a:ea typeface="Cambria Math" panose="02040503050406030204" pitchFamily="18" charset="0"/>
                                    </a:rPr>
                                    <m:t>train</m:t>
                                  </m:r>
                                </m:sub>
                              </m:sSub>
                              <m:r>
                                <a:rPr lang="es-BO" sz="2000" i="1" dirty="0">
                                  <a:latin typeface="Cambria Math" panose="02040503050406030204" pitchFamily="18" charset="0"/>
                                  <a:ea typeface="Cambria Math" panose="02040503050406030204" pitchFamily="18" charset="0"/>
                                </a:rPr>
                                <m:t> −</m:t>
                              </m:r>
                              <m:sSub>
                                <m:sSubPr>
                                  <m:ctrlPr>
                                    <a:rPr lang="en-US" sz="2000" b="1" i="1" dirty="0">
                                      <a:latin typeface="Cambria Math" panose="02040503050406030204" pitchFamily="18" charset="0"/>
                                      <a:ea typeface="Cambria Math" panose="02040503050406030204" pitchFamily="18" charset="0"/>
                                    </a:rPr>
                                  </m:ctrlPr>
                                </m:sSubPr>
                                <m:e>
                                  <m:r>
                                    <a:rPr lang="en-US" sz="2000" b="1" dirty="0">
                                      <a:latin typeface="Cambria Math" panose="02040503050406030204" pitchFamily="18" charset="0"/>
                                      <a:ea typeface="Cambria Math" panose="02040503050406030204" pitchFamily="18" charset="0"/>
                                    </a:rPr>
                                    <m:t>𝐗</m:t>
                                  </m:r>
                                </m:e>
                                <m:sub>
                                  <m:r>
                                    <m:rPr>
                                      <m:sty m:val="p"/>
                                    </m:rPr>
                                    <a:rPr lang="en-US" sz="2000" b="0" i="0" dirty="0" smtClean="0">
                                      <a:latin typeface="Cambria Math" panose="02040503050406030204" pitchFamily="18" charset="0"/>
                                      <a:ea typeface="Cambria Math" panose="02040503050406030204" pitchFamily="18" charset="0"/>
                                    </a:rPr>
                                    <m:t>train</m:t>
                                  </m:r>
                                </m:sub>
                              </m:sSub>
                              <m:r>
                                <a:rPr lang="el-GR" sz="2000" b="1" dirty="0">
                                  <a:latin typeface="Cambria Math" panose="02040503050406030204" pitchFamily="18" charset="0"/>
                                  <a:ea typeface="Cambria Math" panose="02040503050406030204" pitchFamily="18" charset="0"/>
                                </a:rPr>
                                <m:t>𝚯</m:t>
                              </m:r>
                              <m:r>
                                <a:rPr lang="en-US" sz="2000" b="1" i="1" dirty="0">
                                  <a:latin typeface="Cambria Math" panose="02040503050406030204" pitchFamily="18" charset="0"/>
                                  <a:ea typeface="Cambria Math" panose="02040503050406030204" pitchFamily="18" charset="0"/>
                                </a:rPr>
                                <m:t>)</m:t>
                              </m:r>
                            </m:e>
                            <m:sup>
                              <m:r>
                                <a:rPr lang="en-US" sz="2000" b="0" i="1" dirty="0">
                                  <a:latin typeface="Cambria Math" panose="02040503050406030204" pitchFamily="18" charset="0"/>
                                  <a:ea typeface="Cambria Math" panose="02040503050406030204" pitchFamily="18" charset="0"/>
                                </a:rPr>
                                <m:t>2</m:t>
                              </m:r>
                            </m:sup>
                          </m:sSup>
                          <m:r>
                            <a:rPr lang="en-US" sz="2000" b="1" i="1" dirty="0" smtClean="0">
                              <a:latin typeface="Cambria Math" panose="02040503050406030204" pitchFamily="18" charset="0"/>
                              <a:ea typeface="Cambria Math" panose="02040503050406030204" pitchFamily="18" charset="0"/>
                            </a:rPr>
                            <m:t> + </m:t>
                          </m:r>
                          <m:sSub>
                            <m:sSubPr>
                              <m:ctrlPr>
                                <a:rPr lang="en-US" sz="2000" b="1" i="1" dirty="0" smtClean="0">
                                  <a:solidFill>
                                    <a:srgbClr val="0070C0"/>
                                  </a:solidFill>
                                  <a:latin typeface="Cambria Math" panose="02040503050406030204" pitchFamily="18" charset="0"/>
                                  <a:ea typeface="Cambria Math" panose="02040503050406030204" pitchFamily="18" charset="0"/>
                                </a:rPr>
                              </m:ctrlPr>
                            </m:sSubPr>
                            <m:e>
                              <m:r>
                                <a:rPr lang="en-US" sz="2000" i="1" dirty="0">
                                  <a:solidFill>
                                    <a:srgbClr val="0070C0"/>
                                  </a:solidFill>
                                  <a:latin typeface="Cambria Math" panose="02040503050406030204" pitchFamily="18" charset="0"/>
                                  <a:ea typeface="Cambria Math" panose="02040503050406030204" pitchFamily="18" charset="0"/>
                                </a:rPr>
                                <m:t>𝜆</m:t>
                              </m:r>
                            </m:e>
                            <m:sub>
                              <m:r>
                                <a:rPr lang="en-US" sz="2000" b="0" i="1" dirty="0" smtClean="0">
                                  <a:solidFill>
                                    <a:srgbClr val="0070C0"/>
                                  </a:solidFill>
                                  <a:latin typeface="Cambria Math" panose="02040503050406030204" pitchFamily="18" charset="0"/>
                                  <a:ea typeface="Cambria Math" panose="02040503050406030204" pitchFamily="18" charset="0"/>
                                </a:rPr>
                                <m:t>1</m:t>
                              </m:r>
                            </m:sub>
                          </m:sSub>
                          <m:nary>
                            <m:naryPr>
                              <m:chr m:val="∑"/>
                              <m:ctrlPr>
                                <a:rPr lang="en-US" sz="2000" b="1" i="1" dirty="0" smtClean="0">
                                  <a:solidFill>
                                    <a:srgbClr val="0070C0"/>
                                  </a:solidFill>
                                  <a:latin typeface="Cambria Math" panose="02040503050406030204" pitchFamily="18" charset="0"/>
                                  <a:ea typeface="Cambria Math" panose="02040503050406030204" pitchFamily="18" charset="0"/>
                                </a:rPr>
                              </m:ctrlPr>
                            </m:naryPr>
                            <m:sub>
                              <m:r>
                                <m:rPr>
                                  <m:brk m:alnAt="23"/>
                                </m:rPr>
                                <a:rPr lang="en-US" sz="2000" b="0" i="1" dirty="0" smtClean="0">
                                  <a:solidFill>
                                    <a:srgbClr val="0070C0"/>
                                  </a:solidFill>
                                  <a:latin typeface="Cambria Math" panose="02040503050406030204" pitchFamily="18" charset="0"/>
                                  <a:ea typeface="Cambria Math" panose="02040503050406030204" pitchFamily="18" charset="0"/>
                                </a:rPr>
                                <m:t>𝑗</m:t>
                              </m:r>
                              <m:r>
                                <a:rPr lang="en-US" sz="2000" b="0" i="1" dirty="0" smtClean="0">
                                  <a:solidFill>
                                    <a:srgbClr val="0070C0"/>
                                  </a:solidFill>
                                  <a:latin typeface="Cambria Math" panose="02040503050406030204" pitchFamily="18" charset="0"/>
                                  <a:ea typeface="Cambria Math" panose="02040503050406030204" pitchFamily="18" charset="0"/>
                                </a:rPr>
                                <m:t>=1</m:t>
                              </m:r>
                            </m:sub>
                            <m:sup>
                              <m:r>
                                <a:rPr lang="en-US" sz="2000" b="0" i="1" dirty="0" smtClean="0">
                                  <a:solidFill>
                                    <a:srgbClr val="0070C0"/>
                                  </a:solidFill>
                                  <a:latin typeface="Cambria Math" panose="02040503050406030204" pitchFamily="18" charset="0"/>
                                  <a:ea typeface="Cambria Math" panose="02040503050406030204" pitchFamily="18" charset="0"/>
                                </a:rPr>
                                <m:t>𝑘</m:t>
                              </m:r>
                            </m:sup>
                            <m:e>
                              <m:r>
                                <a:rPr lang="en-US" sz="2000" b="1" i="1" dirty="0" smtClean="0">
                                  <a:solidFill>
                                    <a:srgbClr val="0070C0"/>
                                  </a:solidFill>
                                  <a:latin typeface="Cambria Math" panose="02040503050406030204" pitchFamily="18" charset="0"/>
                                  <a:ea typeface="Cambria Math" panose="02040503050406030204" pitchFamily="18" charset="0"/>
                                </a:rPr>
                                <m:t>|</m:t>
                              </m:r>
                              <m:sSub>
                                <m:sSubPr>
                                  <m:ctrlPr>
                                    <a:rPr lang="en-US" sz="2000" b="1" i="1" dirty="0" smtClean="0">
                                      <a:solidFill>
                                        <a:srgbClr val="0070C0"/>
                                      </a:solidFill>
                                      <a:latin typeface="Cambria Math" panose="02040503050406030204" pitchFamily="18" charset="0"/>
                                      <a:ea typeface="Cambria Math" panose="02040503050406030204" pitchFamily="18" charset="0"/>
                                    </a:rPr>
                                  </m:ctrlPr>
                                </m:sSubPr>
                                <m:e>
                                  <m:r>
                                    <a:rPr lang="el-GR" sz="2000" i="1" dirty="0">
                                      <a:solidFill>
                                        <a:srgbClr val="0070C0"/>
                                      </a:solidFill>
                                      <a:latin typeface="Cambria Math" panose="02040503050406030204" pitchFamily="18" charset="0"/>
                                      <a:ea typeface="Cambria Math" panose="02040503050406030204" pitchFamily="18" charset="0"/>
                                    </a:rPr>
                                    <m:t>𝜃</m:t>
                                  </m:r>
                                </m:e>
                                <m:sub>
                                  <m:r>
                                    <a:rPr lang="en-US" sz="2000" b="0" i="1" dirty="0" smtClean="0">
                                      <a:solidFill>
                                        <a:srgbClr val="0070C0"/>
                                      </a:solidFill>
                                      <a:latin typeface="Cambria Math" panose="02040503050406030204" pitchFamily="18" charset="0"/>
                                      <a:ea typeface="Cambria Math" panose="02040503050406030204" pitchFamily="18" charset="0"/>
                                    </a:rPr>
                                    <m:t>𝑗</m:t>
                                  </m:r>
                                </m:sub>
                              </m:sSub>
                              <m:r>
                                <a:rPr lang="en-US" sz="2000" b="1" i="1" dirty="0" smtClean="0">
                                  <a:solidFill>
                                    <a:srgbClr val="0070C0"/>
                                  </a:solidFill>
                                  <a:latin typeface="Cambria Math" panose="02040503050406030204" pitchFamily="18" charset="0"/>
                                  <a:ea typeface="Cambria Math" panose="02040503050406030204" pitchFamily="18" charset="0"/>
                                </a:rPr>
                                <m:t>|</m:t>
                              </m:r>
                            </m:e>
                          </m:nary>
                          <m:r>
                            <a:rPr lang="en-US" sz="2000" b="1" i="1" dirty="0">
                              <a:latin typeface="Cambria Math" panose="02040503050406030204" pitchFamily="18" charset="0"/>
                              <a:ea typeface="Cambria Math" panose="02040503050406030204" pitchFamily="18" charset="0"/>
                            </a:rPr>
                            <m:t>+</m:t>
                          </m:r>
                          <m:sSub>
                            <m:sSubPr>
                              <m:ctrlPr>
                                <a:rPr lang="en-US" sz="2000" b="1" i="1" dirty="0" smtClean="0">
                                  <a:solidFill>
                                    <a:srgbClr val="FF00FF"/>
                                  </a:solidFill>
                                  <a:latin typeface="Cambria Math" panose="02040503050406030204" pitchFamily="18" charset="0"/>
                                  <a:ea typeface="Cambria Math" panose="02040503050406030204" pitchFamily="18" charset="0"/>
                                </a:rPr>
                              </m:ctrlPr>
                            </m:sSubPr>
                            <m:e>
                              <m:r>
                                <a:rPr lang="en-US" sz="2000" i="1" dirty="0">
                                  <a:solidFill>
                                    <a:srgbClr val="FF00FF"/>
                                  </a:solidFill>
                                  <a:latin typeface="Cambria Math" panose="02040503050406030204" pitchFamily="18" charset="0"/>
                                  <a:ea typeface="Cambria Math" panose="02040503050406030204" pitchFamily="18" charset="0"/>
                                </a:rPr>
                                <m:t>𝜆</m:t>
                              </m:r>
                            </m:e>
                            <m:sub>
                              <m:r>
                                <a:rPr lang="en-US" sz="2000" b="0" i="1" dirty="0" smtClean="0">
                                  <a:solidFill>
                                    <a:srgbClr val="FF00FF"/>
                                  </a:solidFill>
                                  <a:latin typeface="Cambria Math" panose="02040503050406030204" pitchFamily="18" charset="0"/>
                                  <a:ea typeface="Cambria Math" panose="02040503050406030204" pitchFamily="18" charset="0"/>
                                </a:rPr>
                                <m:t>2</m:t>
                              </m:r>
                            </m:sub>
                          </m:sSub>
                          <m:nary>
                            <m:naryPr>
                              <m:chr m:val="∑"/>
                              <m:ctrlPr>
                                <a:rPr lang="en-US" sz="2000" b="1" i="1" dirty="0">
                                  <a:solidFill>
                                    <a:srgbClr val="FF00FF"/>
                                  </a:solidFill>
                                  <a:latin typeface="Cambria Math" panose="02040503050406030204" pitchFamily="18" charset="0"/>
                                  <a:ea typeface="Cambria Math" panose="02040503050406030204" pitchFamily="18" charset="0"/>
                                </a:rPr>
                              </m:ctrlPr>
                            </m:naryPr>
                            <m:sub>
                              <m:r>
                                <m:rPr>
                                  <m:brk m:alnAt="23"/>
                                </m:rPr>
                                <a:rPr lang="en-US" sz="2000" i="1" dirty="0">
                                  <a:solidFill>
                                    <a:srgbClr val="FF00FF"/>
                                  </a:solidFill>
                                  <a:latin typeface="Cambria Math" panose="02040503050406030204" pitchFamily="18" charset="0"/>
                                  <a:ea typeface="Cambria Math" panose="02040503050406030204" pitchFamily="18" charset="0"/>
                                </a:rPr>
                                <m:t>𝑗</m:t>
                              </m:r>
                              <m:r>
                                <a:rPr lang="en-US" sz="2000" i="1" dirty="0">
                                  <a:solidFill>
                                    <a:srgbClr val="FF00FF"/>
                                  </a:solidFill>
                                  <a:latin typeface="Cambria Math" panose="02040503050406030204" pitchFamily="18" charset="0"/>
                                  <a:ea typeface="Cambria Math" panose="02040503050406030204" pitchFamily="18" charset="0"/>
                                </a:rPr>
                                <m:t>=1</m:t>
                              </m:r>
                            </m:sub>
                            <m:sup>
                              <m:r>
                                <a:rPr lang="en-US" sz="2000" i="1" dirty="0">
                                  <a:solidFill>
                                    <a:srgbClr val="FF00FF"/>
                                  </a:solidFill>
                                  <a:latin typeface="Cambria Math" panose="02040503050406030204" pitchFamily="18" charset="0"/>
                                  <a:ea typeface="Cambria Math" panose="02040503050406030204" pitchFamily="18" charset="0"/>
                                </a:rPr>
                                <m:t>𝑘</m:t>
                              </m:r>
                            </m:sup>
                            <m:e>
                              <m:sSubSup>
                                <m:sSubSupPr>
                                  <m:ctrlPr>
                                    <a:rPr lang="en-US" sz="2000" i="1" dirty="0" smtClean="0">
                                      <a:solidFill>
                                        <a:srgbClr val="FF00FF"/>
                                      </a:solidFill>
                                      <a:latin typeface="Cambria Math" panose="02040503050406030204" pitchFamily="18" charset="0"/>
                                      <a:ea typeface="Cambria Math" panose="02040503050406030204" pitchFamily="18" charset="0"/>
                                    </a:rPr>
                                  </m:ctrlPr>
                                </m:sSubSupPr>
                                <m:e>
                                  <m:r>
                                    <a:rPr lang="en-US" sz="2000" b="0" i="1" dirty="0">
                                      <a:solidFill>
                                        <a:srgbClr val="FF00FF"/>
                                      </a:solidFill>
                                      <a:latin typeface="Cambria Math" panose="02040503050406030204" pitchFamily="18" charset="0"/>
                                      <a:ea typeface="Cambria Math" panose="02040503050406030204" pitchFamily="18" charset="0"/>
                                    </a:rPr>
                                    <m:t>𝜃</m:t>
                                  </m:r>
                                </m:e>
                                <m:sub>
                                  <m:r>
                                    <a:rPr lang="en-US" sz="2000" b="0" i="1" dirty="0" smtClean="0">
                                      <a:solidFill>
                                        <a:srgbClr val="FF00FF"/>
                                      </a:solidFill>
                                      <a:latin typeface="Cambria Math" panose="02040503050406030204" pitchFamily="18" charset="0"/>
                                      <a:ea typeface="Cambria Math" panose="02040503050406030204" pitchFamily="18" charset="0"/>
                                    </a:rPr>
                                    <m:t>𝑗</m:t>
                                  </m:r>
                                </m:sub>
                                <m:sup>
                                  <m:r>
                                    <a:rPr lang="en-US" sz="2000" b="0" i="1" dirty="0" smtClean="0">
                                      <a:solidFill>
                                        <a:srgbClr val="FF00FF"/>
                                      </a:solidFill>
                                      <a:latin typeface="Cambria Math" panose="02040503050406030204" pitchFamily="18" charset="0"/>
                                      <a:ea typeface="Cambria Math" panose="02040503050406030204" pitchFamily="18" charset="0"/>
                                    </a:rPr>
                                    <m:t>2</m:t>
                                  </m:r>
                                </m:sup>
                              </m:sSubSup>
                            </m:e>
                          </m:nary>
                        </m:e>
                      </m:nary>
                    </m:oMath>
                  </m:oMathPara>
                </a14:m>
                <a:endParaRPr lang="es-BO" sz="2000" dirty="0"/>
              </a:p>
            </p:txBody>
          </p:sp>
        </mc:Choice>
        <mc:Fallback xmlns="">
          <p:sp>
            <p:nvSpPr>
              <p:cNvPr id="12" name="TextBox 11">
                <a:extLst>
                  <a:ext uri="{FF2B5EF4-FFF2-40B4-BE49-F238E27FC236}">
                    <a16:creationId xmlns:a16="http://schemas.microsoft.com/office/drawing/2014/main" id="{50B7C206-E18A-FD93-2F83-5D235C5D250A}"/>
                  </a:ext>
                </a:extLst>
              </p:cNvPr>
              <p:cNvSpPr txBox="1">
                <a:spLocks noRot="1" noChangeAspect="1" noMove="1" noResize="1" noEditPoints="1" noAdjustHandles="1" noChangeArrowheads="1" noChangeShapeType="1" noTextEdit="1"/>
              </p:cNvSpPr>
              <p:nvPr/>
            </p:nvSpPr>
            <p:spPr>
              <a:xfrm>
                <a:off x="2225033" y="4267073"/>
                <a:ext cx="7649679" cy="1049903"/>
              </a:xfrm>
              <a:prstGeom prst="rect">
                <a:avLst/>
              </a:prstGeom>
              <a:blipFill>
                <a:blip r:embed="rId2"/>
                <a:stretch>
                  <a:fillRect/>
                </a:stretch>
              </a:blipFill>
            </p:spPr>
            <p:txBody>
              <a:bodyPr/>
              <a:lstStyle/>
              <a:p>
                <a:r>
                  <a:rPr lang="es-BO">
                    <a:noFill/>
                  </a:rPr>
                  <a:t> </a:t>
                </a:r>
              </a:p>
            </p:txBody>
          </p:sp>
        </mc:Fallback>
      </mc:AlternateContent>
      <p:sp>
        <p:nvSpPr>
          <p:cNvPr id="13" name="Right Brace 12">
            <a:extLst>
              <a:ext uri="{FF2B5EF4-FFF2-40B4-BE49-F238E27FC236}">
                <a16:creationId xmlns:a16="http://schemas.microsoft.com/office/drawing/2014/main" id="{92109E4D-3F5D-A153-29F4-6B33EAE97551}"/>
              </a:ext>
            </a:extLst>
          </p:cNvPr>
          <p:cNvSpPr/>
          <p:nvPr/>
        </p:nvSpPr>
        <p:spPr>
          <a:xfrm rot="5400000">
            <a:off x="5269184" y="4111122"/>
            <a:ext cx="295257" cy="2583989"/>
          </a:xfrm>
          <a:prstGeom prst="rightBrace">
            <a:avLst>
              <a:gd name="adj1" fmla="val 38566"/>
              <a:gd name="adj2" fmla="val 50000"/>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s-BO"/>
          </a:p>
        </p:txBody>
      </p:sp>
      <p:sp>
        <p:nvSpPr>
          <p:cNvPr id="15" name="Right Brace 14">
            <a:extLst>
              <a:ext uri="{FF2B5EF4-FFF2-40B4-BE49-F238E27FC236}">
                <a16:creationId xmlns:a16="http://schemas.microsoft.com/office/drawing/2014/main" id="{6ECDFD53-05F8-74D0-8E7A-6A07A3E758E5}"/>
              </a:ext>
            </a:extLst>
          </p:cNvPr>
          <p:cNvSpPr/>
          <p:nvPr/>
        </p:nvSpPr>
        <p:spPr>
          <a:xfrm rot="5400000">
            <a:off x="7375118" y="4858187"/>
            <a:ext cx="295257" cy="1124949"/>
          </a:xfrm>
          <a:prstGeom prst="rightBrace">
            <a:avLst>
              <a:gd name="adj1" fmla="val 38566"/>
              <a:gd name="adj2" fmla="val 50000"/>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6" name="Right Brace 15">
            <a:extLst>
              <a:ext uri="{FF2B5EF4-FFF2-40B4-BE49-F238E27FC236}">
                <a16:creationId xmlns:a16="http://schemas.microsoft.com/office/drawing/2014/main" id="{522F1113-A2E0-D72B-CA33-85FC604DF3C5}"/>
              </a:ext>
            </a:extLst>
          </p:cNvPr>
          <p:cNvSpPr/>
          <p:nvPr/>
        </p:nvSpPr>
        <p:spPr>
          <a:xfrm rot="5400000">
            <a:off x="8655284" y="4847402"/>
            <a:ext cx="295257" cy="1124949"/>
          </a:xfrm>
          <a:prstGeom prst="rightBrace">
            <a:avLst>
              <a:gd name="adj1" fmla="val 38566"/>
              <a:gd name="adj2" fmla="val 50000"/>
            </a:avLst>
          </a:prstGeom>
          <a:ln>
            <a:solidFill>
              <a:srgbClr val="FF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BO"/>
          </a:p>
        </p:txBody>
      </p:sp>
      <p:sp>
        <p:nvSpPr>
          <p:cNvPr id="18" name="TextBox 17">
            <a:extLst>
              <a:ext uri="{FF2B5EF4-FFF2-40B4-BE49-F238E27FC236}">
                <a16:creationId xmlns:a16="http://schemas.microsoft.com/office/drawing/2014/main" id="{198F807B-9BBE-23D6-98F8-5B9D571D3648}"/>
              </a:ext>
            </a:extLst>
          </p:cNvPr>
          <p:cNvSpPr txBox="1"/>
          <p:nvPr/>
        </p:nvSpPr>
        <p:spPr>
          <a:xfrm>
            <a:off x="3975633" y="5504645"/>
            <a:ext cx="2887174" cy="1200329"/>
          </a:xfrm>
          <a:prstGeom prst="rect">
            <a:avLst/>
          </a:prstGeom>
          <a:noFill/>
        </p:spPr>
        <p:txBody>
          <a:bodyPr wrap="square" rtlCol="0">
            <a:spAutoFit/>
          </a:bodyPr>
          <a:lstStyle/>
          <a:p>
            <a:pPr algn="ctr"/>
            <a:r>
              <a:rPr lang="es-BO" sz="2400" dirty="0">
                <a:solidFill>
                  <a:srgbClr val="C55A11"/>
                </a:solidFill>
              </a:rPr>
              <a:t>minimización de diferencias al cuadrado </a:t>
            </a:r>
          </a:p>
        </p:txBody>
      </p:sp>
      <p:sp>
        <p:nvSpPr>
          <p:cNvPr id="2" name="TextBox 1">
            <a:extLst>
              <a:ext uri="{FF2B5EF4-FFF2-40B4-BE49-F238E27FC236}">
                <a16:creationId xmlns:a16="http://schemas.microsoft.com/office/drawing/2014/main" id="{393E50A2-A73C-6677-9B54-A49C83830A10}"/>
              </a:ext>
            </a:extLst>
          </p:cNvPr>
          <p:cNvSpPr txBox="1"/>
          <p:nvPr/>
        </p:nvSpPr>
        <p:spPr>
          <a:xfrm>
            <a:off x="6923352" y="5588656"/>
            <a:ext cx="1225634" cy="830997"/>
          </a:xfrm>
          <a:prstGeom prst="rect">
            <a:avLst/>
          </a:prstGeom>
          <a:noFill/>
        </p:spPr>
        <p:txBody>
          <a:bodyPr wrap="square" rtlCol="0">
            <a:spAutoFit/>
          </a:bodyPr>
          <a:lstStyle/>
          <a:p>
            <a:pPr algn="ctr"/>
            <a:r>
              <a:rPr lang="es-BO" sz="2400" dirty="0">
                <a:solidFill>
                  <a:srgbClr val="0070C0"/>
                </a:solidFill>
              </a:rPr>
              <a:t>LASSO</a:t>
            </a:r>
          </a:p>
          <a:p>
            <a:pPr algn="ctr"/>
            <a:r>
              <a:rPr lang="es-BO" sz="2400" dirty="0">
                <a:solidFill>
                  <a:srgbClr val="0070C0"/>
                </a:solidFill>
              </a:rPr>
              <a:t>(L1)</a:t>
            </a:r>
          </a:p>
        </p:txBody>
      </p:sp>
      <p:sp>
        <p:nvSpPr>
          <p:cNvPr id="3" name="TextBox 2">
            <a:extLst>
              <a:ext uri="{FF2B5EF4-FFF2-40B4-BE49-F238E27FC236}">
                <a16:creationId xmlns:a16="http://schemas.microsoft.com/office/drawing/2014/main" id="{F3DEAE2A-EE47-9830-304C-F8813AE967E7}"/>
              </a:ext>
            </a:extLst>
          </p:cNvPr>
          <p:cNvSpPr txBox="1"/>
          <p:nvPr/>
        </p:nvSpPr>
        <p:spPr>
          <a:xfrm>
            <a:off x="8190095" y="5588655"/>
            <a:ext cx="1225634" cy="830997"/>
          </a:xfrm>
          <a:prstGeom prst="rect">
            <a:avLst/>
          </a:prstGeom>
          <a:noFill/>
        </p:spPr>
        <p:txBody>
          <a:bodyPr wrap="square" rtlCol="0">
            <a:spAutoFit/>
          </a:bodyPr>
          <a:lstStyle/>
          <a:p>
            <a:pPr algn="ctr"/>
            <a:r>
              <a:rPr lang="es-BO" sz="2400" dirty="0" err="1">
                <a:solidFill>
                  <a:srgbClr val="FF00FF"/>
                </a:solidFill>
              </a:rPr>
              <a:t>ridge</a:t>
            </a:r>
            <a:endParaRPr lang="es-BO" sz="2400" dirty="0">
              <a:solidFill>
                <a:srgbClr val="FF00FF"/>
              </a:solidFill>
            </a:endParaRPr>
          </a:p>
          <a:p>
            <a:pPr algn="ctr"/>
            <a:r>
              <a:rPr lang="es-BO" sz="2400" dirty="0">
                <a:solidFill>
                  <a:srgbClr val="FF00FF"/>
                </a:solidFill>
              </a:rPr>
              <a:t>(L2)</a:t>
            </a:r>
          </a:p>
        </p:txBody>
      </p:sp>
    </p:spTree>
    <p:extLst>
      <p:ext uri="{BB962C8B-B14F-4D97-AF65-F5344CB8AC3E}">
        <p14:creationId xmlns:p14="http://schemas.microsoft.com/office/powerpoint/2010/main" val="1909517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DB5B37-644A-1890-CDEB-0DB876BEAA70}"/>
              </a:ext>
            </a:extLst>
          </p:cNvPr>
          <p:cNvSpPr>
            <a:spLocks noGrp="1"/>
          </p:cNvSpPr>
          <p:nvPr>
            <p:ph type="title"/>
          </p:nvPr>
        </p:nvSpPr>
        <p:spPr>
          <a:xfrm>
            <a:off x="510928" y="-123306"/>
            <a:ext cx="8584945" cy="1346500"/>
          </a:xfrm>
        </p:spPr>
        <p:txBody>
          <a:bodyPr anchor="b">
            <a:normAutofit/>
          </a:bodyPr>
          <a:lstStyle/>
          <a:p>
            <a:r>
              <a:rPr lang="es-BO" sz="3400" dirty="0">
                <a:solidFill>
                  <a:srgbClr val="C55A11"/>
                </a:solidFill>
              </a:rPr>
              <a:t>Práctica:</a:t>
            </a:r>
            <a:r>
              <a:rPr lang="es-BO" sz="3400" dirty="0"/>
              <a:t> pasos de análisis de aprendizaje supervisado con Redes elásticas (</a:t>
            </a:r>
            <a:r>
              <a:rPr lang="es-BO" sz="3400" dirty="0" err="1"/>
              <a:t>elastic</a:t>
            </a:r>
            <a:r>
              <a:rPr lang="es-BO" sz="3400" dirty="0"/>
              <a:t> nets)</a:t>
            </a:r>
          </a:p>
        </p:txBody>
      </p:sp>
      <p:sp>
        <p:nvSpPr>
          <p:cNvPr id="5" name="Content Placeholder 2">
            <a:extLst>
              <a:ext uri="{FF2B5EF4-FFF2-40B4-BE49-F238E27FC236}">
                <a16:creationId xmlns:a16="http://schemas.microsoft.com/office/drawing/2014/main" id="{E79DE80C-77DF-8CDC-D32F-0C94252C7EC2}"/>
              </a:ext>
            </a:extLst>
          </p:cNvPr>
          <p:cNvSpPr>
            <a:spLocks noGrp="1"/>
          </p:cNvSpPr>
          <p:nvPr>
            <p:ph idx="1"/>
          </p:nvPr>
        </p:nvSpPr>
        <p:spPr>
          <a:xfrm>
            <a:off x="510929" y="1307254"/>
            <a:ext cx="11414772" cy="5411179"/>
          </a:xfrm>
        </p:spPr>
        <p:txBody>
          <a:bodyPr vert="horz" lIns="91440" tIns="45720" rIns="91440" bIns="45720" rtlCol="0" anchor="t">
            <a:normAutofit fontScale="92500" lnSpcReduction="20000"/>
          </a:bodyPr>
          <a:lstStyle/>
          <a:p>
            <a:pPr marL="457200" indent="-457200">
              <a:lnSpc>
                <a:spcPct val="100000"/>
              </a:lnSpc>
              <a:spcBef>
                <a:spcPts val="0"/>
              </a:spcBef>
              <a:spcAft>
                <a:spcPts val="600"/>
              </a:spcAft>
              <a:buFont typeface="+mj-lt"/>
              <a:buAutoNum type="arabicPeriod"/>
            </a:pPr>
            <a:r>
              <a:rPr lang="es-ES" sz="2000" dirty="0"/>
              <a:t>Abrir el ambiente computación (Anaconda </a:t>
            </a:r>
            <a:r>
              <a:rPr lang="es-ES" sz="2000" dirty="0" err="1"/>
              <a:t>cloud</a:t>
            </a:r>
            <a:r>
              <a:rPr lang="es-ES" sz="2000" dirty="0"/>
              <a:t>).</a:t>
            </a:r>
          </a:p>
          <a:p>
            <a:pPr marL="457200" indent="-457200">
              <a:lnSpc>
                <a:spcPct val="100000"/>
              </a:lnSpc>
              <a:spcBef>
                <a:spcPts val="0"/>
              </a:spcBef>
              <a:spcAft>
                <a:spcPts val="600"/>
              </a:spcAft>
              <a:buFont typeface="+mj-lt"/>
              <a:buAutoNum type="arabicPeriod"/>
            </a:pPr>
            <a:r>
              <a:rPr lang="es-ES" sz="2000" dirty="0"/>
              <a:t>Abrir un archivo </a:t>
            </a:r>
            <a:r>
              <a:rPr lang="es-ES" sz="2000" dirty="0" err="1"/>
              <a:t>Jupyter</a:t>
            </a:r>
            <a:r>
              <a:rPr lang="es-ES" sz="2000" dirty="0"/>
              <a:t> (Notebook).</a:t>
            </a:r>
          </a:p>
          <a:p>
            <a:pPr marL="457200" indent="-457200">
              <a:lnSpc>
                <a:spcPct val="100000"/>
              </a:lnSpc>
              <a:spcBef>
                <a:spcPts val="0"/>
              </a:spcBef>
              <a:spcAft>
                <a:spcPts val="600"/>
              </a:spcAft>
              <a:buFont typeface="+mj-lt"/>
              <a:buAutoNum type="arabicPeriod"/>
            </a:pPr>
            <a:r>
              <a:rPr lang="es-ES" sz="2000" dirty="0"/>
              <a:t>Cargar los datos a la nube.</a:t>
            </a:r>
          </a:p>
          <a:p>
            <a:pPr marL="457200" indent="-457200">
              <a:lnSpc>
                <a:spcPct val="100000"/>
              </a:lnSpc>
              <a:spcBef>
                <a:spcPts val="0"/>
              </a:spcBef>
              <a:spcAft>
                <a:spcPts val="600"/>
              </a:spcAft>
              <a:buFont typeface="+mj-lt"/>
              <a:buAutoNum type="arabicPeriod"/>
            </a:pPr>
            <a:r>
              <a:rPr lang="es-ES" sz="2000" dirty="0"/>
              <a:t>Importar librería Python para cargar los datos al ambiente de computación.</a:t>
            </a:r>
          </a:p>
          <a:p>
            <a:pPr marL="457200" indent="-457200">
              <a:lnSpc>
                <a:spcPct val="100000"/>
              </a:lnSpc>
              <a:spcBef>
                <a:spcPts val="0"/>
              </a:spcBef>
              <a:spcAft>
                <a:spcPts val="600"/>
              </a:spcAft>
              <a:buFont typeface="+mj-lt"/>
              <a:buAutoNum type="arabicPeriod"/>
            </a:pPr>
            <a:r>
              <a:rPr lang="es-ES" sz="2000" dirty="0"/>
              <a:t>Cargar datos.</a:t>
            </a:r>
          </a:p>
          <a:p>
            <a:pPr marL="457200" indent="-457200">
              <a:lnSpc>
                <a:spcPct val="100000"/>
              </a:lnSpc>
              <a:spcBef>
                <a:spcPts val="0"/>
              </a:spcBef>
              <a:spcAft>
                <a:spcPts val="600"/>
              </a:spcAft>
              <a:buFont typeface="+mj-lt"/>
              <a:buAutoNum type="arabicPeriod"/>
            </a:pPr>
            <a:r>
              <a:rPr lang="es-ES" sz="2000" dirty="0"/>
              <a:t>Crear </a:t>
            </a:r>
            <a:r>
              <a:rPr lang="es-ES" sz="2000" dirty="0" err="1"/>
              <a:t>metadata</a:t>
            </a:r>
            <a:r>
              <a:rPr lang="es-ES" sz="2000" dirty="0"/>
              <a:t>.</a:t>
            </a:r>
          </a:p>
          <a:p>
            <a:pPr marL="457200" indent="-457200">
              <a:lnSpc>
                <a:spcPct val="100000"/>
              </a:lnSpc>
              <a:spcBef>
                <a:spcPts val="0"/>
              </a:spcBef>
              <a:spcAft>
                <a:spcPts val="600"/>
              </a:spcAft>
              <a:buFont typeface="+mj-lt"/>
              <a:buAutoNum type="arabicPeriod"/>
            </a:pPr>
            <a:r>
              <a:rPr lang="es-ES" sz="2000" dirty="0"/>
              <a:t>Explorar los datos.</a:t>
            </a:r>
          </a:p>
          <a:p>
            <a:pPr marL="457200" indent="-457200">
              <a:lnSpc>
                <a:spcPct val="100000"/>
              </a:lnSpc>
              <a:spcBef>
                <a:spcPts val="0"/>
              </a:spcBef>
              <a:spcAft>
                <a:spcPts val="600"/>
              </a:spcAft>
              <a:buFont typeface="+mj-lt"/>
              <a:buAutoNum type="arabicPeriod"/>
            </a:pPr>
            <a:r>
              <a:rPr lang="es-ES" sz="2000" dirty="0" err="1"/>
              <a:t>Pre-procesar</a:t>
            </a:r>
            <a:r>
              <a:rPr lang="es-ES" sz="2000" dirty="0"/>
              <a:t> los datos para el análisis (limpieza).</a:t>
            </a:r>
          </a:p>
          <a:p>
            <a:pPr marL="457200" indent="-457200">
              <a:lnSpc>
                <a:spcPct val="100000"/>
              </a:lnSpc>
              <a:spcBef>
                <a:spcPts val="0"/>
              </a:spcBef>
              <a:spcAft>
                <a:spcPts val="600"/>
              </a:spcAft>
              <a:buFont typeface="+mj-lt"/>
              <a:buAutoNum type="arabicPeriod"/>
            </a:pPr>
            <a:r>
              <a:rPr lang="es-ES" sz="2000" dirty="0"/>
              <a:t>Definir variables objetivo/output (dependientes) e inputs (variables explicativas).</a:t>
            </a:r>
          </a:p>
          <a:p>
            <a:pPr marL="457200" indent="-457200">
              <a:lnSpc>
                <a:spcPct val="100000"/>
              </a:lnSpc>
              <a:spcBef>
                <a:spcPts val="0"/>
              </a:spcBef>
              <a:spcAft>
                <a:spcPts val="600"/>
              </a:spcAft>
              <a:buFont typeface="+mj-lt"/>
              <a:buAutoNum type="arabicPeriod"/>
            </a:pPr>
            <a:r>
              <a:rPr lang="es-ES" sz="2000" dirty="0"/>
              <a:t>Importar librería Python para particionar los datos.</a:t>
            </a:r>
          </a:p>
          <a:p>
            <a:pPr marL="457200" indent="-457200">
              <a:lnSpc>
                <a:spcPct val="100000"/>
              </a:lnSpc>
              <a:spcBef>
                <a:spcPts val="0"/>
              </a:spcBef>
              <a:spcAft>
                <a:spcPts val="600"/>
              </a:spcAft>
              <a:buFont typeface="+mj-lt"/>
              <a:buAutoNum type="arabicPeriod"/>
            </a:pPr>
            <a:r>
              <a:rPr lang="es-ES" sz="2000" dirty="0"/>
              <a:t>Particionar los datos.</a:t>
            </a:r>
          </a:p>
          <a:p>
            <a:pPr marL="457200" indent="-457200">
              <a:lnSpc>
                <a:spcPct val="100000"/>
              </a:lnSpc>
              <a:spcBef>
                <a:spcPts val="0"/>
              </a:spcBef>
              <a:spcAft>
                <a:spcPts val="600"/>
              </a:spcAft>
              <a:buFont typeface="+mj-lt"/>
              <a:buAutoNum type="arabicPeriod"/>
            </a:pPr>
            <a:r>
              <a:rPr lang="es-ES" sz="2000" dirty="0"/>
              <a:t>Importar librerías relevantes para hacer un modelo de aprendizaje automático (ML).</a:t>
            </a:r>
          </a:p>
          <a:p>
            <a:pPr marL="457200" indent="-457200">
              <a:lnSpc>
                <a:spcPct val="100000"/>
              </a:lnSpc>
              <a:spcBef>
                <a:spcPts val="0"/>
              </a:spcBef>
              <a:spcAft>
                <a:spcPts val="600"/>
              </a:spcAft>
              <a:buFont typeface="+mj-lt"/>
              <a:buAutoNum type="arabicPeriod"/>
            </a:pPr>
            <a:r>
              <a:rPr lang="es-ES" sz="2000" dirty="0"/>
              <a:t>Preparar los datos para el análisis. </a:t>
            </a:r>
          </a:p>
          <a:p>
            <a:pPr marL="457200" indent="-457200">
              <a:lnSpc>
                <a:spcPct val="100000"/>
              </a:lnSpc>
              <a:spcBef>
                <a:spcPts val="0"/>
              </a:spcBef>
              <a:spcAft>
                <a:spcPts val="600"/>
              </a:spcAft>
              <a:buFont typeface="+mj-lt"/>
              <a:buAutoNum type="arabicPeriod"/>
            </a:pPr>
            <a:r>
              <a:rPr lang="es-ES" sz="2000" dirty="0"/>
              <a:t>Especificar el modelo (hiper-parámetros).</a:t>
            </a:r>
          </a:p>
          <a:p>
            <a:pPr marL="457200" indent="-457200">
              <a:lnSpc>
                <a:spcPct val="100000"/>
              </a:lnSpc>
              <a:spcBef>
                <a:spcPts val="0"/>
              </a:spcBef>
              <a:spcAft>
                <a:spcPts val="600"/>
              </a:spcAft>
              <a:buFont typeface="+mj-lt"/>
              <a:buAutoNum type="arabicPeriod"/>
            </a:pPr>
            <a:r>
              <a:rPr lang="es-ES" sz="2000" dirty="0"/>
              <a:t>Estimar el modelo de aprendizaje automático (ML).</a:t>
            </a:r>
          </a:p>
          <a:p>
            <a:pPr marL="457200" indent="-457200">
              <a:lnSpc>
                <a:spcPct val="100000"/>
              </a:lnSpc>
              <a:spcBef>
                <a:spcPts val="0"/>
              </a:spcBef>
              <a:spcAft>
                <a:spcPts val="600"/>
              </a:spcAft>
              <a:buFont typeface="+mj-lt"/>
              <a:buAutoNum type="arabicPeriod"/>
            </a:pPr>
            <a:r>
              <a:rPr lang="es-ES" sz="2000" dirty="0"/>
              <a:t>Realizar predicciones con el modelo de aprendizaje automático (ML).</a:t>
            </a:r>
          </a:p>
          <a:p>
            <a:pPr marL="457200" indent="-457200">
              <a:lnSpc>
                <a:spcPct val="100000"/>
              </a:lnSpc>
              <a:spcBef>
                <a:spcPts val="0"/>
              </a:spcBef>
              <a:spcAft>
                <a:spcPts val="600"/>
              </a:spcAft>
              <a:buFont typeface="+mj-lt"/>
              <a:buAutoNum type="arabicPeriod"/>
            </a:pPr>
            <a:r>
              <a:rPr lang="es-ES" sz="2000" dirty="0"/>
              <a:t>Evaluar la capacidad predictiva del modelo de aprendizaje automático (ML).</a:t>
            </a:r>
          </a:p>
          <a:p>
            <a:pPr marL="0" indent="0">
              <a:lnSpc>
                <a:spcPct val="100000"/>
              </a:lnSpc>
              <a:spcBef>
                <a:spcPts val="0"/>
              </a:spcBef>
              <a:spcAft>
                <a:spcPts val="600"/>
              </a:spcAft>
              <a:buNone/>
            </a:pPr>
            <a:endParaRPr lang="es-ES" sz="1800" dirty="0"/>
          </a:p>
          <a:p>
            <a:pPr marL="0" indent="0">
              <a:lnSpc>
                <a:spcPct val="100000"/>
              </a:lnSpc>
              <a:spcBef>
                <a:spcPts val="0"/>
              </a:spcBef>
              <a:spcAft>
                <a:spcPts val="600"/>
              </a:spcAft>
              <a:buNone/>
            </a:pPr>
            <a:endParaRPr lang="es-ES" sz="1400" dirty="0"/>
          </a:p>
        </p:txBody>
      </p:sp>
    </p:spTree>
    <p:extLst>
      <p:ext uri="{BB962C8B-B14F-4D97-AF65-F5344CB8AC3E}">
        <p14:creationId xmlns:p14="http://schemas.microsoft.com/office/powerpoint/2010/main" val="891068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639AAA5-DACA-B346-4B0C-06EEEB30A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4" r="8457"/>
          <a:stretch/>
        </p:blipFill>
        <p:spPr bwMode="auto">
          <a:xfrm>
            <a:off x="6096000" y="-11279"/>
            <a:ext cx="610631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fontScale="90000"/>
          </a:bodyPr>
          <a:lstStyle/>
          <a:p>
            <a:r>
              <a:rPr lang="es-BO" sz="3400" dirty="0"/>
              <a:t>Aprendizaje no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607183" y="1012685"/>
            <a:ext cx="4898468" cy="5561370"/>
          </a:xfrm>
        </p:spPr>
        <p:txBody>
          <a:bodyPr anchor="t">
            <a:normAutofit fontScale="92500" lnSpcReduction="10000"/>
          </a:bodyPr>
          <a:lstStyle/>
          <a:p>
            <a:pPr marL="0" indent="0">
              <a:lnSpc>
                <a:spcPct val="120000"/>
              </a:lnSpc>
              <a:spcBef>
                <a:spcPts val="0"/>
              </a:spcBef>
              <a:buNone/>
            </a:pPr>
            <a:r>
              <a:rPr lang="es-ES" sz="1600" dirty="0"/>
              <a:t>Enfoque de ML que trabaja con </a:t>
            </a:r>
            <a:r>
              <a:rPr lang="es-ES" sz="1600" dirty="0">
                <a:solidFill>
                  <a:srgbClr val="00B0F0"/>
                </a:solidFill>
              </a:rPr>
              <a:t>datos que no están etiquetados </a:t>
            </a:r>
            <a:r>
              <a:rPr lang="es-ES" sz="1600" dirty="0"/>
              <a:t>(i.e. no se tiene una variable dependiente con respuestas o categorías predefinidas). </a:t>
            </a:r>
          </a:p>
          <a:p>
            <a:pPr marL="0" indent="0">
              <a:lnSpc>
                <a:spcPct val="120000"/>
              </a:lnSpc>
              <a:spcBef>
                <a:spcPts val="0"/>
              </a:spcBef>
              <a:buNone/>
            </a:pPr>
            <a:endParaRPr lang="es-ES" sz="1600" dirty="0"/>
          </a:p>
          <a:p>
            <a:pPr marL="0" indent="0">
              <a:lnSpc>
                <a:spcPct val="120000"/>
              </a:lnSpc>
              <a:spcBef>
                <a:spcPts val="0"/>
              </a:spcBef>
              <a:buNone/>
            </a:pPr>
            <a:r>
              <a:rPr lang="es-ES" sz="1600" dirty="0"/>
              <a:t>El objetivo principal es descubrir </a:t>
            </a:r>
            <a:r>
              <a:rPr lang="es-ES" sz="1600" dirty="0">
                <a:solidFill>
                  <a:srgbClr val="FF66FF"/>
                </a:solidFill>
              </a:rPr>
              <a:t>patrones ocultos, estructuras o relaciones intrínsecas en los datos sin la guía de etiquetas de salida. </a:t>
            </a:r>
          </a:p>
          <a:p>
            <a:pPr marL="0" indent="0">
              <a:lnSpc>
                <a:spcPct val="120000"/>
              </a:lnSpc>
              <a:spcBef>
                <a:spcPts val="0"/>
              </a:spcBef>
              <a:buNone/>
            </a:pPr>
            <a:endParaRPr lang="es-ES" sz="1600" dirty="0">
              <a:solidFill>
                <a:srgbClr val="FF66FF"/>
              </a:solidFill>
            </a:endParaRPr>
          </a:p>
          <a:p>
            <a:pPr marL="0" indent="0">
              <a:lnSpc>
                <a:spcPct val="120000"/>
              </a:lnSpc>
              <a:spcBef>
                <a:spcPts val="0"/>
              </a:spcBef>
              <a:buNone/>
            </a:pPr>
            <a:r>
              <a:rPr lang="es-ES" sz="1600" dirty="0"/>
              <a:t>En lugar de predecir resultados específicos como en el aprendizaje supervisado, en el aprendizaje no supervisado, el modelo busca agrupaciones y características comunes en los datos.</a:t>
            </a:r>
          </a:p>
          <a:p>
            <a:pPr marL="0" indent="0">
              <a:lnSpc>
                <a:spcPct val="120000"/>
              </a:lnSpc>
              <a:spcBef>
                <a:spcPts val="0"/>
              </a:spcBef>
              <a:buNone/>
            </a:pPr>
            <a:endParaRPr lang="es-ES" sz="1600" dirty="0"/>
          </a:p>
          <a:p>
            <a:pPr marL="0" indent="0">
              <a:lnSpc>
                <a:spcPct val="120000"/>
              </a:lnSpc>
              <a:spcBef>
                <a:spcPts val="0"/>
              </a:spcBef>
              <a:buNone/>
            </a:pPr>
            <a:r>
              <a:rPr lang="es-ES" sz="1600" dirty="0"/>
              <a:t>Los modelos y algoritmos de aprendizaje no supervisado más comunes son en el caso de agrupación (</a:t>
            </a:r>
            <a:r>
              <a:rPr lang="es-ES" sz="1600" dirty="0" err="1"/>
              <a:t>clustering</a:t>
            </a:r>
            <a:r>
              <a:rPr lang="es-ES" sz="1600" dirty="0"/>
              <a:t>):</a:t>
            </a:r>
          </a:p>
          <a:p>
            <a:pPr indent="-165100">
              <a:lnSpc>
                <a:spcPct val="120000"/>
              </a:lnSpc>
              <a:spcBef>
                <a:spcPts val="0"/>
              </a:spcBef>
              <a:buFont typeface="Wingdings" panose="05000000000000000000" pitchFamily="2" charset="2"/>
              <a:buChar char="§"/>
            </a:pPr>
            <a:r>
              <a:rPr lang="es-ES" sz="1600" dirty="0">
                <a:solidFill>
                  <a:srgbClr val="C55A11"/>
                </a:solidFill>
              </a:rPr>
              <a:t>K-</a:t>
            </a:r>
            <a:r>
              <a:rPr lang="es-ES" sz="1600" dirty="0" err="1">
                <a:solidFill>
                  <a:srgbClr val="C55A11"/>
                </a:solidFill>
              </a:rPr>
              <a:t>Means</a:t>
            </a:r>
            <a:r>
              <a:rPr lang="es-ES" sz="1600" dirty="0">
                <a:solidFill>
                  <a:srgbClr val="C55A11"/>
                </a:solidFill>
              </a:rPr>
              <a:t>: </a:t>
            </a:r>
            <a:r>
              <a:rPr lang="es-ES" sz="1600" dirty="0"/>
              <a:t>Agrupa datos en k grupos basados en la similitud de características, buscando minimizar la distancia entre puntos dentro del mismo grupo.</a:t>
            </a:r>
          </a:p>
          <a:p>
            <a:pPr indent="-165100">
              <a:lnSpc>
                <a:spcPct val="120000"/>
              </a:lnSpc>
              <a:spcBef>
                <a:spcPts val="0"/>
              </a:spcBef>
              <a:buFont typeface="Wingdings" panose="05000000000000000000" pitchFamily="2" charset="2"/>
              <a:buChar char="§"/>
            </a:pPr>
            <a:r>
              <a:rPr lang="es-ES" sz="1600" dirty="0">
                <a:solidFill>
                  <a:srgbClr val="C55A11"/>
                </a:solidFill>
              </a:rPr>
              <a:t>Agrupación Jerárquica: </a:t>
            </a:r>
            <a:r>
              <a:rPr lang="es-ES" sz="1600" dirty="0"/>
              <a:t>Crea una jerarquía de grupos en función de la similitud de los datos, lo que lleva a una estructura de árbol de clústeres.</a:t>
            </a:r>
          </a:p>
        </p:txBody>
      </p:sp>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861732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02A3580D-2A05-2692-4BA1-5EF105A9CE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079" b="8834"/>
          <a:stretch/>
        </p:blipFill>
        <p:spPr bwMode="auto">
          <a:xfrm>
            <a:off x="5892798" y="0"/>
            <a:ext cx="6309515" cy="68542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fontScale="90000"/>
          </a:bodyPr>
          <a:lstStyle/>
          <a:p>
            <a:r>
              <a:rPr lang="es-BO" sz="3400" dirty="0"/>
              <a:t>Aprendizaje no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607183" y="1012685"/>
            <a:ext cx="4898468" cy="5561370"/>
          </a:xfrm>
        </p:spPr>
        <p:txBody>
          <a:bodyPr anchor="t">
            <a:normAutofit lnSpcReduction="10000"/>
          </a:bodyPr>
          <a:lstStyle/>
          <a:p>
            <a:pPr marL="0" indent="0">
              <a:lnSpc>
                <a:spcPct val="120000"/>
              </a:lnSpc>
              <a:spcBef>
                <a:spcPts val="0"/>
              </a:spcBef>
              <a:buNone/>
            </a:pPr>
            <a:r>
              <a:rPr lang="es-ES" sz="1800" dirty="0"/>
              <a:t>En el caso de reducción de dimensionalidad:</a:t>
            </a:r>
          </a:p>
          <a:p>
            <a:pPr marL="406400">
              <a:lnSpc>
                <a:spcPct val="120000"/>
              </a:lnSpc>
              <a:spcBef>
                <a:spcPts val="0"/>
              </a:spcBef>
              <a:buFont typeface="Wingdings" panose="05000000000000000000" pitchFamily="2" charset="2"/>
              <a:buChar char="§"/>
            </a:pPr>
            <a:r>
              <a:rPr lang="es-ES" sz="1800" dirty="0">
                <a:solidFill>
                  <a:srgbClr val="C55A11"/>
                </a:solidFill>
              </a:rPr>
              <a:t>Análisis de Componentes Principales (PCA): </a:t>
            </a:r>
            <a:r>
              <a:rPr lang="es-ES" sz="1800" dirty="0"/>
              <a:t>Transforma datos de alta dimensión en un conjunto de características de menor dimensión mientras conserva la mayor parte de la variabilidad.</a:t>
            </a:r>
          </a:p>
          <a:p>
            <a:pPr marL="406400">
              <a:lnSpc>
                <a:spcPct val="120000"/>
              </a:lnSpc>
              <a:spcBef>
                <a:spcPts val="0"/>
              </a:spcBef>
              <a:buFont typeface="Wingdings" panose="05000000000000000000" pitchFamily="2" charset="2"/>
              <a:buChar char="§"/>
            </a:pPr>
            <a:r>
              <a:rPr lang="es-ES" sz="1800" dirty="0">
                <a:solidFill>
                  <a:srgbClr val="C55A11"/>
                </a:solidFill>
              </a:rPr>
              <a:t>Análisis factorial: </a:t>
            </a:r>
            <a:r>
              <a:rPr lang="es-ES" sz="1800" dirty="0"/>
              <a:t>similar a PCA pero busca explicar la covarianza entre variables observadas mediante factores subyacentes en lugar de maximizar la varianza.</a:t>
            </a:r>
          </a:p>
          <a:p>
            <a:pPr marL="406400">
              <a:lnSpc>
                <a:spcPct val="120000"/>
              </a:lnSpc>
              <a:spcBef>
                <a:spcPts val="0"/>
              </a:spcBef>
              <a:buFont typeface="Wingdings" panose="05000000000000000000" pitchFamily="2" charset="2"/>
              <a:buChar char="§"/>
            </a:pPr>
            <a:r>
              <a:rPr lang="es-ES" sz="1800" dirty="0">
                <a:solidFill>
                  <a:srgbClr val="C55A11"/>
                </a:solidFill>
              </a:rPr>
              <a:t>t-SNE (t-</a:t>
            </a:r>
            <a:r>
              <a:rPr lang="es-ES" sz="1800" dirty="0" err="1">
                <a:solidFill>
                  <a:srgbClr val="C55A11"/>
                </a:solidFill>
              </a:rPr>
              <a:t>Distributed</a:t>
            </a:r>
            <a:r>
              <a:rPr lang="es-ES" sz="1800" dirty="0">
                <a:solidFill>
                  <a:srgbClr val="C55A11"/>
                </a:solidFill>
              </a:rPr>
              <a:t> </a:t>
            </a:r>
            <a:r>
              <a:rPr lang="es-ES" sz="1800" dirty="0" err="1">
                <a:solidFill>
                  <a:srgbClr val="C55A11"/>
                </a:solidFill>
              </a:rPr>
              <a:t>Stochastic</a:t>
            </a:r>
            <a:r>
              <a:rPr lang="es-ES" sz="1800" dirty="0">
                <a:solidFill>
                  <a:srgbClr val="C55A11"/>
                </a:solidFill>
              </a:rPr>
              <a:t> </a:t>
            </a:r>
            <a:r>
              <a:rPr lang="es-ES" sz="1800" dirty="0" err="1">
                <a:solidFill>
                  <a:srgbClr val="C55A11"/>
                </a:solidFill>
              </a:rPr>
              <a:t>Neighbor</a:t>
            </a:r>
            <a:r>
              <a:rPr lang="es-ES" sz="1800" dirty="0">
                <a:solidFill>
                  <a:srgbClr val="C55A11"/>
                </a:solidFill>
              </a:rPr>
              <a:t> </a:t>
            </a:r>
            <a:r>
              <a:rPr lang="es-ES" sz="1800" dirty="0" err="1">
                <a:solidFill>
                  <a:srgbClr val="C55A11"/>
                </a:solidFill>
              </a:rPr>
              <a:t>Embedding</a:t>
            </a:r>
            <a:r>
              <a:rPr lang="es-ES" sz="1800" dirty="0">
                <a:solidFill>
                  <a:srgbClr val="C55A11"/>
                </a:solidFill>
              </a:rPr>
              <a:t>):</a:t>
            </a:r>
            <a:r>
              <a:rPr lang="es-ES" sz="1800" dirty="0"/>
              <a:t> Visualiza datos de alta dimensión en un espacio de baja dimensión, resaltando las relaciones no lineales entre las muestras.</a:t>
            </a:r>
          </a:p>
          <a:p>
            <a:pPr marL="406400">
              <a:lnSpc>
                <a:spcPct val="120000"/>
              </a:lnSpc>
              <a:spcBef>
                <a:spcPts val="0"/>
              </a:spcBef>
              <a:buFont typeface="Wingdings" panose="05000000000000000000" pitchFamily="2" charset="2"/>
              <a:buChar char="§"/>
            </a:pPr>
            <a:r>
              <a:rPr lang="es-ES" sz="1800" dirty="0">
                <a:solidFill>
                  <a:srgbClr val="C55A11"/>
                </a:solidFill>
              </a:rPr>
              <a:t>Escalamiento Multidimensional (Multidimensional </a:t>
            </a:r>
            <a:r>
              <a:rPr lang="es-ES" sz="1800" dirty="0" err="1">
                <a:solidFill>
                  <a:srgbClr val="C55A11"/>
                </a:solidFill>
              </a:rPr>
              <a:t>Scaling</a:t>
            </a:r>
            <a:r>
              <a:rPr lang="es-ES" sz="1800" dirty="0">
                <a:solidFill>
                  <a:srgbClr val="C55A11"/>
                </a:solidFill>
              </a:rPr>
              <a:t> o MDS): </a:t>
            </a:r>
            <a:r>
              <a:rPr lang="es-ES" sz="1800" dirty="0"/>
              <a:t>analiza la similitud o disimilitud entre objetos en un espacio multidimensional. </a:t>
            </a:r>
          </a:p>
        </p:txBody>
      </p:sp>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4343901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3F8C3534-60F5-7259-DFD9-3E9860AB9E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43" r="7699"/>
          <a:stretch/>
        </p:blipFill>
        <p:spPr bwMode="auto">
          <a:xfrm>
            <a:off x="6095999" y="3760"/>
            <a:ext cx="609380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24449B-BBB2-0D8F-4A04-5CBA27AF9466}"/>
              </a:ext>
            </a:extLst>
          </p:cNvPr>
          <p:cNvSpPr>
            <a:spLocks noGrp="1"/>
          </p:cNvSpPr>
          <p:nvPr>
            <p:ph type="title"/>
          </p:nvPr>
        </p:nvSpPr>
        <p:spPr>
          <a:xfrm>
            <a:off x="510929" y="183918"/>
            <a:ext cx="4705963" cy="701606"/>
          </a:xfrm>
        </p:spPr>
        <p:txBody>
          <a:bodyPr anchor="b">
            <a:normAutofit fontScale="90000"/>
          </a:bodyPr>
          <a:lstStyle/>
          <a:p>
            <a:r>
              <a:rPr lang="es-BO" sz="3400" dirty="0"/>
              <a:t>Aprendizaje no supervisado</a:t>
            </a:r>
          </a:p>
        </p:txBody>
      </p:sp>
      <p:sp>
        <p:nvSpPr>
          <p:cNvPr id="3" name="Content Placeholder 2">
            <a:extLst>
              <a:ext uri="{FF2B5EF4-FFF2-40B4-BE49-F238E27FC236}">
                <a16:creationId xmlns:a16="http://schemas.microsoft.com/office/drawing/2014/main" id="{2250E259-2F69-D0F9-A812-FF801C4B9B3B}"/>
              </a:ext>
            </a:extLst>
          </p:cNvPr>
          <p:cNvSpPr>
            <a:spLocks noGrp="1"/>
          </p:cNvSpPr>
          <p:nvPr>
            <p:ph idx="1"/>
          </p:nvPr>
        </p:nvSpPr>
        <p:spPr>
          <a:xfrm>
            <a:off x="607183" y="1012685"/>
            <a:ext cx="4898468" cy="5561370"/>
          </a:xfrm>
        </p:spPr>
        <p:txBody>
          <a:bodyPr anchor="t">
            <a:normAutofit lnSpcReduction="10000"/>
          </a:bodyPr>
          <a:lstStyle/>
          <a:p>
            <a:pPr marL="0" indent="0">
              <a:lnSpc>
                <a:spcPct val="120000"/>
              </a:lnSpc>
              <a:spcBef>
                <a:spcPts val="0"/>
              </a:spcBef>
              <a:buNone/>
            </a:pPr>
            <a:r>
              <a:rPr lang="es-ES" sz="1600" dirty="0"/>
              <a:t>En el caso de detección de anomalías:</a:t>
            </a:r>
          </a:p>
          <a:p>
            <a:pPr marL="406400" indent="-292100">
              <a:lnSpc>
                <a:spcPct val="120000"/>
              </a:lnSpc>
              <a:spcBef>
                <a:spcPts val="0"/>
              </a:spcBef>
              <a:buFont typeface="Wingdings" panose="05000000000000000000" pitchFamily="2" charset="2"/>
              <a:buChar char="§"/>
            </a:pPr>
            <a:r>
              <a:rPr lang="es-ES" sz="1600" dirty="0" err="1">
                <a:solidFill>
                  <a:srgbClr val="C55A11"/>
                </a:solidFill>
              </a:rPr>
              <a:t>Isolation</a:t>
            </a:r>
            <a:r>
              <a:rPr lang="es-ES" sz="1600" dirty="0">
                <a:solidFill>
                  <a:srgbClr val="C55A11"/>
                </a:solidFill>
              </a:rPr>
              <a:t> Forest: </a:t>
            </a:r>
            <a:r>
              <a:rPr lang="es-ES" sz="1600" dirty="0"/>
              <a:t>Detecta observaciones anómalas en los datos mediante el aislamiento de puntos atípicos.</a:t>
            </a:r>
          </a:p>
          <a:p>
            <a:pPr marL="406400" indent="-292100">
              <a:lnSpc>
                <a:spcPct val="120000"/>
              </a:lnSpc>
              <a:spcBef>
                <a:spcPts val="0"/>
              </a:spcBef>
              <a:buFont typeface="Wingdings" panose="05000000000000000000" pitchFamily="2" charset="2"/>
              <a:buChar char="§"/>
            </a:pPr>
            <a:r>
              <a:rPr lang="es-ES" sz="1600" dirty="0" err="1">
                <a:solidFill>
                  <a:srgbClr val="C55A11"/>
                </a:solidFill>
              </a:rPr>
              <a:t>One-Class</a:t>
            </a:r>
            <a:r>
              <a:rPr lang="es-ES" sz="1600" dirty="0">
                <a:solidFill>
                  <a:srgbClr val="C55A11"/>
                </a:solidFill>
              </a:rPr>
              <a:t> SVM: </a:t>
            </a:r>
            <a:r>
              <a:rPr lang="es-ES" sz="1600" dirty="0"/>
              <a:t>Entrena un modelo SVM en una clase (la clase "normal") y busca identificar puntos que se desvían significativamente de esta clase.</a:t>
            </a:r>
          </a:p>
          <a:p>
            <a:pPr marL="114300" indent="0">
              <a:lnSpc>
                <a:spcPct val="120000"/>
              </a:lnSpc>
              <a:spcBef>
                <a:spcPts val="0"/>
              </a:spcBef>
              <a:buNone/>
            </a:pPr>
            <a:endParaRPr lang="es-ES" sz="1600" dirty="0"/>
          </a:p>
          <a:p>
            <a:pPr marL="114300" indent="0">
              <a:lnSpc>
                <a:spcPct val="120000"/>
              </a:lnSpc>
              <a:spcBef>
                <a:spcPts val="0"/>
              </a:spcBef>
              <a:buNone/>
            </a:pPr>
            <a:r>
              <a:rPr lang="es-ES" sz="1600" dirty="0"/>
              <a:t>Para la generación de datos:</a:t>
            </a:r>
          </a:p>
          <a:p>
            <a:pPr marL="406400" indent="-292100">
              <a:lnSpc>
                <a:spcPct val="120000"/>
              </a:lnSpc>
              <a:spcBef>
                <a:spcPts val="0"/>
              </a:spcBef>
              <a:buFont typeface="Wingdings" panose="05000000000000000000" pitchFamily="2" charset="2"/>
              <a:buChar char="§"/>
            </a:pPr>
            <a:r>
              <a:rPr lang="es-ES" sz="1600" dirty="0">
                <a:solidFill>
                  <a:srgbClr val="C55A11"/>
                </a:solidFill>
              </a:rPr>
              <a:t>Redes Generativas Adversariales (</a:t>
            </a:r>
            <a:r>
              <a:rPr lang="es-ES" sz="1600" dirty="0" err="1">
                <a:solidFill>
                  <a:srgbClr val="C55A11"/>
                </a:solidFill>
              </a:rPr>
              <a:t>GANs</a:t>
            </a:r>
            <a:r>
              <a:rPr lang="es-ES" sz="1600" dirty="0">
                <a:solidFill>
                  <a:srgbClr val="C55A11"/>
                </a:solidFill>
              </a:rPr>
              <a:t>): </a:t>
            </a:r>
            <a:r>
              <a:rPr lang="es-ES" sz="1600" dirty="0"/>
              <a:t>Genera nuevos datos sintéticos que se asemejan a un conjunto de datos original, aprendiendo la distribución de los datos reales.</a:t>
            </a:r>
          </a:p>
          <a:p>
            <a:pPr indent="-114300">
              <a:lnSpc>
                <a:spcPct val="120000"/>
              </a:lnSpc>
              <a:spcBef>
                <a:spcPts val="0"/>
              </a:spcBef>
              <a:buFont typeface="Wingdings" panose="05000000000000000000" pitchFamily="2" charset="2"/>
              <a:buChar char="§"/>
            </a:pPr>
            <a:endParaRPr lang="es-ES" sz="1600" dirty="0"/>
          </a:p>
          <a:p>
            <a:pPr marL="114300" indent="0">
              <a:lnSpc>
                <a:spcPct val="120000"/>
              </a:lnSpc>
              <a:spcBef>
                <a:spcPts val="0"/>
              </a:spcBef>
              <a:buNone/>
            </a:pPr>
            <a:r>
              <a:rPr lang="es-ES" sz="1600" dirty="0"/>
              <a:t>Para la segmentación de imágenes:</a:t>
            </a:r>
          </a:p>
          <a:p>
            <a:pPr marL="457200" indent="-279400">
              <a:lnSpc>
                <a:spcPct val="120000"/>
              </a:lnSpc>
              <a:spcBef>
                <a:spcPts val="0"/>
              </a:spcBef>
              <a:buFont typeface="Wingdings" panose="05000000000000000000" pitchFamily="2" charset="2"/>
              <a:buChar char="§"/>
            </a:pPr>
            <a:r>
              <a:rPr lang="es-ES" sz="1600" dirty="0">
                <a:solidFill>
                  <a:srgbClr val="C55A11"/>
                </a:solidFill>
              </a:rPr>
              <a:t>Segmentación por K-</a:t>
            </a:r>
            <a:r>
              <a:rPr lang="es-ES" sz="1600" dirty="0" err="1">
                <a:solidFill>
                  <a:srgbClr val="C55A11"/>
                </a:solidFill>
              </a:rPr>
              <a:t>Means</a:t>
            </a:r>
            <a:r>
              <a:rPr lang="es-ES" sz="1600" dirty="0">
                <a:solidFill>
                  <a:srgbClr val="C55A11"/>
                </a:solidFill>
              </a:rPr>
              <a:t>: </a:t>
            </a:r>
            <a:r>
              <a:rPr lang="es-ES" sz="1600" dirty="0"/>
              <a:t>Segmenta imágenes en regiones basadas en la similitud de color.</a:t>
            </a:r>
          </a:p>
          <a:p>
            <a:pPr marL="457200" indent="-279400">
              <a:lnSpc>
                <a:spcPct val="120000"/>
              </a:lnSpc>
              <a:spcBef>
                <a:spcPts val="0"/>
              </a:spcBef>
              <a:buFont typeface="Wingdings" panose="05000000000000000000" pitchFamily="2" charset="2"/>
              <a:buChar char="§"/>
            </a:pPr>
            <a:r>
              <a:rPr lang="es-ES" sz="1600" dirty="0">
                <a:solidFill>
                  <a:srgbClr val="C55A11"/>
                </a:solidFill>
              </a:rPr>
              <a:t>Segmentación Semántica: </a:t>
            </a:r>
            <a:r>
              <a:rPr lang="es-ES" sz="1600" dirty="0"/>
              <a:t>Asigna etiquetas semánticas a cada píxel en una imagen, permitiendo la identificación de objetos específicos.</a:t>
            </a:r>
          </a:p>
        </p:txBody>
      </p:sp>
      <p:sp>
        <p:nvSpPr>
          <p:cNvPr id="11" name="Rectangle 10">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480740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3279D7-9678-F09A-6383-8D31CC813334}"/>
              </a:ext>
            </a:extLst>
          </p:cNvPr>
          <p:cNvPicPr>
            <a:picLocks noChangeAspect="1"/>
          </p:cNvPicPr>
          <p:nvPr/>
        </p:nvPicPr>
        <p:blipFill rotWithShape="1">
          <a:blip r:embed="rId2"/>
          <a:srcRect t="11553" r="9090" b="16533"/>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2C7839-FEE6-F4DE-2DCF-69BDAC82C6DF}"/>
              </a:ext>
            </a:extLst>
          </p:cNvPr>
          <p:cNvSpPr>
            <a:spLocks noGrp="1"/>
          </p:cNvSpPr>
          <p:nvPr>
            <p:ph type="title"/>
          </p:nvPr>
        </p:nvSpPr>
        <p:spPr>
          <a:xfrm>
            <a:off x="371094" y="1161288"/>
            <a:ext cx="3438144" cy="1124712"/>
          </a:xfrm>
        </p:spPr>
        <p:txBody>
          <a:bodyPr anchor="b">
            <a:normAutofit fontScale="90000"/>
          </a:bodyPr>
          <a:lstStyle/>
          <a:p>
            <a:r>
              <a:rPr lang="es-BO" sz="2800" dirty="0">
                <a:solidFill>
                  <a:srgbClr val="C55A11"/>
                </a:solidFill>
                <a:latin typeface="Arial" panose="020B0604020202020204" pitchFamily="34" charset="0"/>
                <a:cs typeface="Arial" panose="020B0604020202020204" pitchFamily="34" charset="0"/>
              </a:rPr>
              <a:t>Aprendizaje automático</a:t>
            </a:r>
            <a:br>
              <a:rPr lang="es-BO" sz="2800" dirty="0">
                <a:solidFill>
                  <a:srgbClr val="C55A11"/>
                </a:solidFill>
                <a:latin typeface="Arial" panose="020B0604020202020204" pitchFamily="34" charset="0"/>
                <a:cs typeface="Arial" panose="020B0604020202020204" pitchFamily="34" charset="0"/>
              </a:rPr>
            </a:br>
            <a:r>
              <a:rPr lang="es-BO" sz="2800" dirty="0">
                <a:solidFill>
                  <a:srgbClr val="C55A11"/>
                </a:solidFill>
                <a:latin typeface="Arial" panose="020B0604020202020204" pitchFamily="34" charset="0"/>
                <a:cs typeface="Arial" panose="020B0604020202020204" pitchFamily="34" charset="0"/>
              </a:rPr>
              <a:t>(Machine </a:t>
            </a:r>
            <a:r>
              <a:rPr lang="es-BO" sz="2800" dirty="0" err="1">
                <a:solidFill>
                  <a:srgbClr val="C55A11"/>
                </a:solidFill>
                <a:latin typeface="Arial" panose="020B0604020202020204" pitchFamily="34" charset="0"/>
                <a:cs typeface="Arial" panose="020B0604020202020204" pitchFamily="34" charset="0"/>
              </a:rPr>
              <a:t>learning</a:t>
            </a:r>
            <a:r>
              <a:rPr lang="es-BO" sz="2800" dirty="0">
                <a:solidFill>
                  <a:srgbClr val="C55A11"/>
                </a:solidFill>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669B451-B0F5-453E-82EA-3BA6F942FF9F}"/>
              </a:ext>
            </a:extLst>
          </p:cNvPr>
          <p:cNvSpPr>
            <a:spLocks noGrp="1"/>
          </p:cNvSpPr>
          <p:nvPr>
            <p:ph idx="1"/>
          </p:nvPr>
        </p:nvSpPr>
        <p:spPr>
          <a:xfrm>
            <a:off x="371093" y="2718053"/>
            <a:ext cx="4296157" cy="3749421"/>
          </a:xfrm>
        </p:spPr>
        <p:txBody>
          <a:bodyPr anchor="t">
            <a:normAutofit/>
          </a:bodyPr>
          <a:lstStyle/>
          <a:p>
            <a:pPr>
              <a:buFont typeface="Wingdings" panose="05000000000000000000" pitchFamily="2" charset="2"/>
              <a:buChar char="§"/>
            </a:pPr>
            <a:r>
              <a:rPr lang="es-ES" sz="2000" dirty="0">
                <a:solidFill>
                  <a:schemeClr val="bg1"/>
                </a:solidFill>
              </a:rPr>
              <a:t>En lugar de seguir instrucciones detalladas para llevar a cabo una tarea, los algoritmos de aprendizaje automático </a:t>
            </a:r>
            <a:r>
              <a:rPr lang="es-ES" sz="2000" dirty="0">
                <a:solidFill>
                  <a:srgbClr val="FF66FF"/>
                </a:solidFill>
              </a:rPr>
              <a:t>utilizan datos para identificar patrones</a:t>
            </a:r>
            <a:r>
              <a:rPr lang="es-ES" sz="2000" dirty="0">
                <a:solidFill>
                  <a:schemeClr val="bg1"/>
                </a:solidFill>
              </a:rPr>
              <a:t>.</a:t>
            </a:r>
          </a:p>
          <a:p>
            <a:pPr>
              <a:buFont typeface="Wingdings" panose="05000000000000000000" pitchFamily="2" charset="2"/>
              <a:buChar char="§"/>
            </a:pPr>
            <a:r>
              <a:rPr lang="es-ES" sz="2000" dirty="0">
                <a:solidFill>
                  <a:schemeClr val="bg1"/>
                </a:solidFill>
              </a:rPr>
              <a:t>ML puede generalizar a partir de los datos existentes y aplicar ese conocimiento para tomar decisiones o hacer </a:t>
            </a:r>
            <a:r>
              <a:rPr lang="es-ES" sz="2000" dirty="0">
                <a:solidFill>
                  <a:srgbClr val="FF66FF"/>
                </a:solidFill>
              </a:rPr>
              <a:t>predicciones</a:t>
            </a:r>
            <a:r>
              <a:rPr lang="es-ES" sz="2000" dirty="0">
                <a:solidFill>
                  <a:schemeClr val="bg1"/>
                </a:solidFill>
              </a:rPr>
              <a:t> </a:t>
            </a:r>
            <a:r>
              <a:rPr lang="es-ES" sz="2000" dirty="0">
                <a:solidFill>
                  <a:srgbClr val="FF66FF"/>
                </a:solidFill>
              </a:rPr>
              <a:t>sobre nuevos datos sin necesidad de una programación precisa para cada situación</a:t>
            </a:r>
            <a:r>
              <a:rPr lang="es-ES" sz="2000" dirty="0">
                <a:solidFill>
                  <a:schemeClr val="bg1"/>
                </a:solidFill>
              </a:rPr>
              <a:t>.</a:t>
            </a:r>
            <a:endParaRPr lang="es-BO" sz="2000" dirty="0">
              <a:solidFill>
                <a:schemeClr val="bg1"/>
              </a:solidFill>
            </a:endParaRPr>
          </a:p>
        </p:txBody>
      </p:sp>
    </p:spTree>
    <p:extLst>
      <p:ext uri="{BB962C8B-B14F-4D97-AF65-F5344CB8AC3E}">
        <p14:creationId xmlns:p14="http://schemas.microsoft.com/office/powerpoint/2010/main" val="1595163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ree with many colors and lines&#10;&#10;Description automatically generated">
            <a:extLst>
              <a:ext uri="{FF2B5EF4-FFF2-40B4-BE49-F238E27FC236}">
                <a16:creationId xmlns:a16="http://schemas.microsoft.com/office/drawing/2014/main" id="{C25FA64F-F2E8-A450-2EDB-4DBFE8E7E41B}"/>
              </a:ext>
            </a:extLst>
          </p:cNvPr>
          <p:cNvPicPr>
            <a:picLocks noChangeAspect="1"/>
          </p:cNvPicPr>
          <p:nvPr/>
        </p:nvPicPr>
        <p:blipFill rotWithShape="1">
          <a:blip r:embed="rId2"/>
          <a:srcRect t="21881" r="9090" b="6205"/>
          <a:stretch/>
        </p:blipFill>
        <p:spPr>
          <a:xfrm>
            <a:off x="3522468" y="10"/>
            <a:ext cx="8669532" cy="6857990"/>
          </a:xfrm>
          <a:prstGeom prst="rect">
            <a:avLst/>
          </a:prstGeom>
        </p:spPr>
      </p:pic>
      <p:sp>
        <p:nvSpPr>
          <p:cNvPr id="24" name="Rectangle 2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2C7839-FEE6-F4DE-2DCF-69BDAC82C6DF}"/>
              </a:ext>
            </a:extLst>
          </p:cNvPr>
          <p:cNvSpPr>
            <a:spLocks noGrp="1"/>
          </p:cNvSpPr>
          <p:nvPr>
            <p:ph type="title"/>
          </p:nvPr>
        </p:nvSpPr>
        <p:spPr>
          <a:xfrm>
            <a:off x="371094" y="1161288"/>
            <a:ext cx="3438144" cy="1124712"/>
          </a:xfrm>
        </p:spPr>
        <p:txBody>
          <a:bodyPr anchor="b">
            <a:normAutofit fontScale="90000"/>
          </a:bodyPr>
          <a:lstStyle/>
          <a:p>
            <a:r>
              <a:rPr lang="es-BO" sz="2800" dirty="0">
                <a:solidFill>
                  <a:srgbClr val="C55A11"/>
                </a:solidFill>
                <a:latin typeface="Arial" panose="020B0604020202020204" pitchFamily="34" charset="0"/>
                <a:cs typeface="Arial" panose="020B0604020202020204" pitchFamily="34" charset="0"/>
              </a:rPr>
              <a:t>Aprendizaje automático</a:t>
            </a:r>
            <a:br>
              <a:rPr lang="es-BO" sz="2800" dirty="0">
                <a:solidFill>
                  <a:srgbClr val="C55A11"/>
                </a:solidFill>
                <a:latin typeface="Arial" panose="020B0604020202020204" pitchFamily="34" charset="0"/>
                <a:cs typeface="Arial" panose="020B0604020202020204" pitchFamily="34" charset="0"/>
              </a:rPr>
            </a:br>
            <a:r>
              <a:rPr lang="es-BO" sz="2800" dirty="0">
                <a:solidFill>
                  <a:srgbClr val="C55A11"/>
                </a:solidFill>
                <a:latin typeface="Arial" panose="020B0604020202020204" pitchFamily="34" charset="0"/>
                <a:cs typeface="Arial" panose="020B0604020202020204" pitchFamily="34" charset="0"/>
              </a:rPr>
              <a:t>(Machine </a:t>
            </a:r>
            <a:r>
              <a:rPr lang="es-BO" sz="2800" dirty="0" err="1">
                <a:solidFill>
                  <a:srgbClr val="C55A11"/>
                </a:solidFill>
                <a:latin typeface="Arial" panose="020B0604020202020204" pitchFamily="34" charset="0"/>
                <a:cs typeface="Arial" panose="020B0604020202020204" pitchFamily="34" charset="0"/>
              </a:rPr>
              <a:t>learning</a:t>
            </a:r>
            <a:r>
              <a:rPr lang="es-BO" sz="2800" dirty="0">
                <a:solidFill>
                  <a:srgbClr val="C55A11"/>
                </a:solidFill>
                <a:latin typeface="Arial" panose="020B0604020202020204" pitchFamily="34" charset="0"/>
                <a:cs typeface="Arial" panose="020B0604020202020204" pitchFamily="34" charset="0"/>
              </a:rPr>
              <a:t>)</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669B451-B0F5-453E-82EA-3BA6F942FF9F}"/>
              </a:ext>
            </a:extLst>
          </p:cNvPr>
          <p:cNvSpPr>
            <a:spLocks noGrp="1"/>
          </p:cNvSpPr>
          <p:nvPr>
            <p:ph idx="1"/>
          </p:nvPr>
        </p:nvSpPr>
        <p:spPr>
          <a:xfrm>
            <a:off x="371094" y="2718054"/>
            <a:ext cx="5724906" cy="4139946"/>
          </a:xfrm>
        </p:spPr>
        <p:txBody>
          <a:bodyPr anchor="t">
            <a:normAutofit fontScale="92500" lnSpcReduction="10000"/>
          </a:bodyPr>
          <a:lstStyle/>
          <a:p>
            <a:pPr>
              <a:buFont typeface="Wingdings" panose="05000000000000000000" pitchFamily="2" charset="2"/>
              <a:buChar char="§"/>
            </a:pPr>
            <a:r>
              <a:rPr lang="es-ES" sz="2000" dirty="0">
                <a:solidFill>
                  <a:srgbClr val="C55A11"/>
                </a:solidFill>
              </a:rPr>
              <a:t>Aprendizaje supervisado: </a:t>
            </a:r>
            <a:r>
              <a:rPr lang="es-ES" sz="2000" dirty="0">
                <a:solidFill>
                  <a:schemeClr val="bg1"/>
                </a:solidFill>
              </a:rPr>
              <a:t>Los algoritmos se entrenan utilizando un conjunto de datos etiquetados, es decir, datos en los que las respuestas deseadas o etiquetas ya están proporcionadas. El objetivo es aprender una función que pueda mapear las entradas a las salidas correctas.</a:t>
            </a:r>
          </a:p>
          <a:p>
            <a:pPr>
              <a:buFont typeface="Wingdings" panose="05000000000000000000" pitchFamily="2" charset="2"/>
              <a:buChar char="§"/>
            </a:pPr>
            <a:r>
              <a:rPr lang="es-ES" sz="2000" dirty="0">
                <a:solidFill>
                  <a:srgbClr val="C55A11"/>
                </a:solidFill>
              </a:rPr>
              <a:t>Aprendizaje no supervisado: </a:t>
            </a:r>
            <a:r>
              <a:rPr lang="es-ES" sz="2000" dirty="0">
                <a:solidFill>
                  <a:schemeClr val="bg1"/>
                </a:solidFill>
              </a:rPr>
              <a:t>En este enfoque, los algoritmos trabajan con datos no etiquetados y tratan de descubrir patrones o estructuras dentro de los datos, como agrupamientos o relaciones.</a:t>
            </a:r>
          </a:p>
          <a:p>
            <a:pPr>
              <a:buFont typeface="Wingdings" panose="05000000000000000000" pitchFamily="2" charset="2"/>
              <a:buChar char="§"/>
            </a:pPr>
            <a:r>
              <a:rPr lang="es-ES" sz="2000" dirty="0">
                <a:solidFill>
                  <a:srgbClr val="C55A11"/>
                </a:solidFill>
              </a:rPr>
              <a:t>Aprendizaje por refuerzo: </a:t>
            </a:r>
            <a:r>
              <a:rPr lang="es-ES" sz="2000" dirty="0">
                <a:solidFill>
                  <a:schemeClr val="bg1"/>
                </a:solidFill>
              </a:rPr>
              <a:t>Aquí, un agente aprende a tomar decisiones en un entorno interactivo con el objetivo de maximizar una recompensa acumulativa. El agente explora el entorno y ajusta sus acciones en función de las recompensas y sanciones que recibe.</a:t>
            </a:r>
          </a:p>
        </p:txBody>
      </p:sp>
    </p:spTree>
    <p:extLst>
      <p:ext uri="{BB962C8B-B14F-4D97-AF65-F5344CB8AC3E}">
        <p14:creationId xmlns:p14="http://schemas.microsoft.com/office/powerpoint/2010/main" val="260860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AC2BDC9-29E8-9F96-A066-FDEC29F1B5D2}"/>
              </a:ext>
            </a:extLst>
          </p:cNvPr>
          <p:cNvPicPr>
            <a:picLocks noChangeAspect="1"/>
          </p:cNvPicPr>
          <p:nvPr/>
        </p:nvPicPr>
        <p:blipFill rotWithShape="1">
          <a:blip r:embed="rId2"/>
          <a:srcRect t="13597" r="9090" b="14489"/>
          <a:stretch/>
        </p:blipFill>
        <p:spPr>
          <a:xfrm>
            <a:off x="3522468" y="10"/>
            <a:ext cx="8669532" cy="6857990"/>
          </a:xfrm>
          <a:prstGeom prst="rect">
            <a:avLst/>
          </a:prstGeom>
        </p:spPr>
      </p:pic>
      <p:sp>
        <p:nvSpPr>
          <p:cNvPr id="35" name="Rectangle 3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7E6678EA-C854-4105-1829-829810298E61}"/>
              </a:ext>
            </a:extLst>
          </p:cNvPr>
          <p:cNvSpPr txBox="1">
            <a:spLocks/>
          </p:cNvSpPr>
          <p:nvPr/>
        </p:nvSpPr>
        <p:spPr>
          <a:xfrm>
            <a:off x="371094" y="1161288"/>
            <a:ext cx="3438144" cy="1124712"/>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a:lstStyle>
          <a:p>
            <a:r>
              <a:rPr lang="es-BO" sz="2800">
                <a:solidFill>
                  <a:srgbClr val="C55A11"/>
                </a:solidFill>
                <a:latin typeface="Arial" panose="020B0604020202020204" pitchFamily="34" charset="0"/>
                <a:cs typeface="Arial" panose="020B0604020202020204" pitchFamily="34" charset="0"/>
              </a:rPr>
              <a:t>Aprendizaje automático</a:t>
            </a:r>
            <a:br>
              <a:rPr lang="es-BO" sz="2800">
                <a:solidFill>
                  <a:srgbClr val="C55A11"/>
                </a:solidFill>
                <a:latin typeface="Arial" panose="020B0604020202020204" pitchFamily="34" charset="0"/>
                <a:cs typeface="Arial" panose="020B0604020202020204" pitchFamily="34" charset="0"/>
              </a:rPr>
            </a:br>
            <a:r>
              <a:rPr lang="es-BO" sz="2800">
                <a:solidFill>
                  <a:srgbClr val="C55A11"/>
                </a:solidFill>
                <a:latin typeface="Arial" panose="020B0604020202020204" pitchFamily="34" charset="0"/>
                <a:cs typeface="Arial" panose="020B0604020202020204" pitchFamily="34" charset="0"/>
              </a:rPr>
              <a:t>(Machine learning)</a:t>
            </a:r>
            <a:endParaRPr lang="es-BO" sz="2800" dirty="0">
              <a:solidFill>
                <a:srgbClr val="C55A11"/>
              </a:solidFill>
              <a:latin typeface="Arial" panose="020B0604020202020204" pitchFamily="34" charset="0"/>
              <a:cs typeface="Arial" panose="020B0604020202020204" pitchFamily="34" charset="0"/>
            </a:endParaRPr>
          </a:p>
        </p:txBody>
      </p:sp>
      <p:sp>
        <p:nvSpPr>
          <p:cNvPr id="12" name="Content Placeholder 2">
            <a:extLst>
              <a:ext uri="{FF2B5EF4-FFF2-40B4-BE49-F238E27FC236}">
                <a16:creationId xmlns:a16="http://schemas.microsoft.com/office/drawing/2014/main" id="{221404B7-DE37-FACA-99D3-21EE79E271E6}"/>
              </a:ext>
            </a:extLst>
          </p:cNvPr>
          <p:cNvSpPr>
            <a:spLocks noGrp="1"/>
          </p:cNvSpPr>
          <p:nvPr>
            <p:ph idx="1"/>
          </p:nvPr>
        </p:nvSpPr>
        <p:spPr>
          <a:xfrm>
            <a:off x="371094" y="2718054"/>
            <a:ext cx="5724906" cy="3682746"/>
          </a:xfrm>
        </p:spPr>
        <p:txBody>
          <a:bodyPr anchor="t">
            <a:normAutofit lnSpcReduction="10000"/>
          </a:bodyPr>
          <a:lstStyle/>
          <a:p>
            <a:pPr>
              <a:buFont typeface="Wingdings" panose="05000000000000000000" pitchFamily="2" charset="2"/>
              <a:buChar char="§"/>
            </a:pPr>
            <a:r>
              <a:rPr lang="es-ES" sz="2000" dirty="0">
                <a:solidFill>
                  <a:srgbClr val="C55A11"/>
                </a:solidFill>
              </a:rPr>
              <a:t>Aprendizaje </a:t>
            </a:r>
            <a:r>
              <a:rPr lang="es-ES" sz="2000" dirty="0" err="1">
                <a:solidFill>
                  <a:srgbClr val="C55A11"/>
                </a:solidFill>
              </a:rPr>
              <a:t>semi-supervisado</a:t>
            </a:r>
            <a:r>
              <a:rPr lang="es-ES" sz="2000" dirty="0">
                <a:solidFill>
                  <a:srgbClr val="C55A11"/>
                </a:solidFill>
              </a:rPr>
              <a:t> y activo: </a:t>
            </a:r>
            <a:r>
              <a:rPr lang="es-ES" sz="2000" dirty="0">
                <a:solidFill>
                  <a:schemeClr val="bg1"/>
                </a:solidFill>
              </a:rPr>
              <a:t>Estos enfoques combinan elementos de aprendizaje supervisado y no supervisado, aprovechando un pequeño conjunto de datos etiquetados y un conjunto más grande de datos no etiquetados.</a:t>
            </a:r>
          </a:p>
          <a:p>
            <a:pPr>
              <a:buFont typeface="Wingdings" panose="05000000000000000000" pitchFamily="2" charset="2"/>
              <a:buChar char="§"/>
            </a:pPr>
            <a:r>
              <a:rPr lang="es-ES" sz="2000" dirty="0">
                <a:solidFill>
                  <a:srgbClr val="C55A11"/>
                </a:solidFill>
              </a:rPr>
              <a:t>Aprendizaje profundo (</a:t>
            </a:r>
            <a:r>
              <a:rPr lang="es-ES" sz="2000" dirty="0" err="1">
                <a:solidFill>
                  <a:srgbClr val="C55A11"/>
                </a:solidFill>
              </a:rPr>
              <a:t>deep</a:t>
            </a:r>
            <a:r>
              <a:rPr lang="es-ES" sz="2000" dirty="0">
                <a:solidFill>
                  <a:srgbClr val="C55A11"/>
                </a:solidFill>
              </a:rPr>
              <a:t> </a:t>
            </a:r>
            <a:r>
              <a:rPr lang="es-ES" sz="2000" dirty="0" err="1">
                <a:solidFill>
                  <a:srgbClr val="C55A11"/>
                </a:solidFill>
              </a:rPr>
              <a:t>learning</a:t>
            </a:r>
            <a:r>
              <a:rPr lang="es-ES" sz="2000" dirty="0">
                <a:solidFill>
                  <a:srgbClr val="C55A11"/>
                </a:solidFill>
              </a:rPr>
              <a:t>): </a:t>
            </a:r>
            <a:r>
              <a:rPr lang="es-ES" sz="2000" dirty="0">
                <a:solidFill>
                  <a:schemeClr val="bg1"/>
                </a:solidFill>
              </a:rPr>
              <a:t>Es una subárea del aprendizaje automático que se centra en redes neuronales artificiales de múltiples capas. Estas redes son capaces de aprender representaciones jerárquicas de datos, lo que las hace muy adecuadas para tareas como el procesamiento de imágenes, el procesamiento del lenguaje natural y otros problemas complejos.</a:t>
            </a:r>
          </a:p>
        </p:txBody>
      </p:sp>
    </p:spTree>
    <p:extLst>
      <p:ext uri="{BB962C8B-B14F-4D97-AF65-F5344CB8AC3E}">
        <p14:creationId xmlns:p14="http://schemas.microsoft.com/office/powerpoint/2010/main" val="293514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35D6E8-26C1-2232-CB6D-74A66636E3FF}"/>
              </a:ext>
            </a:extLst>
          </p:cNvPr>
          <p:cNvPicPr>
            <a:picLocks noChangeAspect="1"/>
          </p:cNvPicPr>
          <p:nvPr/>
        </p:nvPicPr>
        <p:blipFill rotWithShape="1">
          <a:blip r:embed="rId2"/>
          <a:srcRect t="6642" b="4590"/>
          <a:stretch/>
        </p:blipFill>
        <p:spPr>
          <a:xfrm>
            <a:off x="0" y="-76200"/>
            <a:ext cx="12192000" cy="6959600"/>
          </a:xfrm>
          <a:prstGeom prst="rect">
            <a:avLst/>
          </a:prstGeom>
        </p:spPr>
      </p:pic>
    </p:spTree>
    <p:extLst>
      <p:ext uri="{BB962C8B-B14F-4D97-AF65-F5344CB8AC3E}">
        <p14:creationId xmlns:p14="http://schemas.microsoft.com/office/powerpoint/2010/main" val="81466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A1503-3CDA-932A-844D-D6108E1255A1}"/>
              </a:ext>
            </a:extLst>
          </p:cNvPr>
          <p:cNvPicPr>
            <a:picLocks noChangeAspect="1"/>
          </p:cNvPicPr>
          <p:nvPr/>
        </p:nvPicPr>
        <p:blipFill>
          <a:blip r:embed="rId2"/>
          <a:stretch>
            <a:fillRect/>
          </a:stretch>
        </p:blipFill>
        <p:spPr>
          <a:xfrm>
            <a:off x="26973" y="0"/>
            <a:ext cx="12138053" cy="6858000"/>
          </a:xfrm>
          <a:prstGeom prst="rect">
            <a:avLst/>
          </a:prstGeom>
        </p:spPr>
      </p:pic>
      <p:sp>
        <p:nvSpPr>
          <p:cNvPr id="7" name="Rectangle 6">
            <a:extLst>
              <a:ext uri="{FF2B5EF4-FFF2-40B4-BE49-F238E27FC236}">
                <a16:creationId xmlns:a16="http://schemas.microsoft.com/office/drawing/2014/main" id="{A4A32BC6-088E-C219-B63D-FFE1F8E6CAAD}"/>
              </a:ext>
            </a:extLst>
          </p:cNvPr>
          <p:cNvSpPr/>
          <p:nvPr/>
        </p:nvSpPr>
        <p:spPr>
          <a:xfrm>
            <a:off x="127000" y="2197100"/>
            <a:ext cx="2209800" cy="1498600"/>
          </a:xfrm>
          <a:prstGeom prst="rect">
            <a:avLst/>
          </a:prstGeom>
          <a:noFill/>
          <a:ln w="38100">
            <a:solidFill>
              <a:srgbClr val="FF66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Tree>
    <p:extLst>
      <p:ext uri="{BB962C8B-B14F-4D97-AF65-F5344CB8AC3E}">
        <p14:creationId xmlns:p14="http://schemas.microsoft.com/office/powerpoint/2010/main" val="42164666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6.1.4122"/>
  <p:tag name="SLIDO_PRESENTATION_ID" val="00000000-0000-0000-0000-000000000000"/>
  <p:tag name="SLIDO_EVENT_UUID" val="a1ffbdd1-63a9-4fef-9a4a-09b1e381b39f"/>
  <p:tag name="SLIDO_EVENT_SECTION_UUID" val="9b8d9f9b-6124-4dde-98ff-5d4dd10a6889"/>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OTIyOTgxNDJ9"/>
  <p:tag name="SLIDO_TYPE" val="SlidoPoll"/>
  <p:tag name="SLIDO_POLL_UUID" val="9e7d8f94-d9bb-45ba-9cc8-c37f7d5eabd5"/>
  <p:tag name="SLIDO_TIMELINE" val="W3sicG9sbFF1ZXN0aW9uVXVpZCI6ImViNWI3ZTQ1LWFiMjEtNGQ4OC1hYjY0LWMxNzE1ODYzNTlkMy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ELEMENT" val="footer"/>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2890</TotalTime>
  <Words>4019</Words>
  <Application>Microsoft Office PowerPoint</Application>
  <PresentationFormat>Widescreen</PresentationFormat>
  <Paragraphs>609</Paragraphs>
  <Slides>47</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47</vt:i4>
      </vt:variant>
    </vt:vector>
  </HeadingPairs>
  <TitlesOfParts>
    <vt:vector size="62" baseType="lpstr">
      <vt:lpstr>Agency FB</vt:lpstr>
      <vt:lpstr>Arial</vt:lpstr>
      <vt:lpstr>Arial Nova Cond</vt:lpstr>
      <vt:lpstr>Calibri</vt:lpstr>
      <vt:lpstr>Calibri Light</vt:lpstr>
      <vt:lpstr>Cambria Math</vt:lpstr>
      <vt:lpstr>Courier New</vt:lpstr>
      <vt:lpstr>Impact</vt:lpstr>
      <vt:lpstr>KaTeX_Main</vt:lpstr>
      <vt:lpstr>KaTeX_Math</vt:lpstr>
      <vt:lpstr>Lucida Console</vt:lpstr>
      <vt:lpstr>Söhne</vt:lpstr>
      <vt:lpstr>Source Sans Pro</vt:lpstr>
      <vt:lpstr>Wingdings</vt:lpstr>
      <vt:lpstr>Office Theme</vt:lpstr>
      <vt:lpstr>Aplicaciones de Inteligencia Artificial en Economía y Finanzas</vt:lpstr>
      <vt:lpstr>Contenido</vt:lpstr>
      <vt:lpstr>Aprendizaje automático  Machine learning </vt:lpstr>
      <vt:lpstr>Aprendizaje automático (Machine learning)</vt:lpstr>
      <vt:lpstr>Aprendizaje automático (Machine learning)</vt:lpstr>
      <vt:lpstr>Aprendizaje automático (Machine learning)</vt:lpstr>
      <vt:lpstr>PowerPoint Presentation</vt:lpstr>
      <vt:lpstr>PowerPoint Presentation</vt:lpstr>
      <vt:lpstr>PowerPoint Presentation</vt:lpstr>
      <vt:lpstr>Teorema de Bayes</vt:lpstr>
      <vt:lpstr>Ada Lovelace y el primer algoritmo</vt:lpstr>
      <vt:lpstr>Algoritmos y modelos</vt:lpstr>
      <vt:lpstr>Algoritmos y modelos</vt:lpstr>
      <vt:lpstr>Algoritmos y modelos</vt:lpstr>
      <vt:lpstr>¿Cuál es la diferencia entre machine learning y econometría?</vt:lpstr>
      <vt:lpstr>PowerPoint Presentation</vt:lpstr>
      <vt:lpstr>Econometría y machine learning</vt:lpstr>
      <vt:lpstr>Econometría y machine learning</vt:lpstr>
      <vt:lpstr>Econometría y machine learning</vt:lpstr>
      <vt:lpstr>Econometría y machine learning</vt:lpstr>
      <vt:lpstr>Econometría y machine learning</vt:lpstr>
      <vt:lpstr>Econometría y machine learning</vt:lpstr>
      <vt:lpstr>Econometría y machine learning</vt:lpstr>
      <vt:lpstr>Econometría y machine learning</vt:lpstr>
      <vt:lpstr>Econometría y Bayesian machine learning</vt:lpstr>
      <vt:lpstr>Econometría y machine learning</vt:lpstr>
      <vt:lpstr>Aprendizaje supervisado, aprendizaje no supervisado, y principales modelos de machine learning</vt:lpstr>
      <vt:lpstr>Datos etiquetados y datos no etiquetados</vt:lpstr>
      <vt:lpstr>Datos etiquetados y datos no etiquetados</vt:lpstr>
      <vt:lpstr>Datos etiquetados y datos no etiquetados</vt:lpstr>
      <vt:lpstr>Datos etiquetados y datos no etiquetados</vt:lpstr>
      <vt:lpstr>Métricas de evaluación </vt:lpstr>
      <vt:lpstr>Métricas de evaluación: clasificación   </vt:lpstr>
      <vt:lpstr>Métricas de evaluación: clasificación   </vt:lpstr>
      <vt:lpstr>Métricas de evaluación: clasificación   </vt:lpstr>
      <vt:lpstr>PowerPoint Presentation</vt:lpstr>
      <vt:lpstr>Métricas de evaluación: clasificación   </vt:lpstr>
      <vt:lpstr>Métricas de evaluación: regresión  </vt:lpstr>
      <vt:lpstr>Aprendizaje supervisado</vt:lpstr>
      <vt:lpstr>Aprendizaje supervisado</vt:lpstr>
      <vt:lpstr>Aprendizaje supervisado</vt:lpstr>
      <vt:lpstr>Aprendizaje supervisado: Redes elásticas (elastic nets)</vt:lpstr>
      <vt:lpstr>Aprendizaje supervisado: Redes elásticas (elastic nets)</vt:lpstr>
      <vt:lpstr>Práctica: pasos de análisis de aprendizaje supervisado con Redes elásticas (elastic nets)</vt:lpstr>
      <vt:lpstr>Aprendizaje no supervisado</vt:lpstr>
      <vt:lpstr>Aprendizaje no supervisado</vt:lpstr>
      <vt:lpstr>Aprendizaje no supervisado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Aplicaciones de Inteligencia Artificial en Economía y Finanzas</dc:title>
  <dc:creator>Rolando Gonzales Martinez</dc:creator>
  <cp:lastModifiedBy>Rolando Gonzales Martinez</cp:lastModifiedBy>
  <cp:revision>90</cp:revision>
  <dcterms:created xsi:type="dcterms:W3CDTF">2023-07-16T11:55:00Z</dcterms:created>
  <dcterms:modified xsi:type="dcterms:W3CDTF">2023-08-20T11:49:03Z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1.6.1.4122</vt:lpwstr>
  </property>
</Properties>
</file>